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96" r:id="rId1"/>
  </p:sldMasterIdLst>
  <p:notesMasterIdLst>
    <p:notesMasterId r:id="rId38"/>
  </p:notesMasterIdLst>
  <p:sldIdLst>
    <p:sldId id="256" r:id="rId2"/>
    <p:sldId id="258" r:id="rId3"/>
    <p:sldId id="259" r:id="rId4"/>
    <p:sldId id="262" r:id="rId5"/>
    <p:sldId id="265" r:id="rId6"/>
    <p:sldId id="263" r:id="rId7"/>
    <p:sldId id="264" r:id="rId8"/>
    <p:sldId id="266" r:id="rId9"/>
    <p:sldId id="267" r:id="rId10"/>
    <p:sldId id="268" r:id="rId11"/>
    <p:sldId id="269" r:id="rId12"/>
    <p:sldId id="270" r:id="rId13"/>
    <p:sldId id="272" r:id="rId14"/>
    <p:sldId id="273" r:id="rId15"/>
    <p:sldId id="274" r:id="rId16"/>
    <p:sldId id="285" r:id="rId17"/>
    <p:sldId id="275" r:id="rId18"/>
    <p:sldId id="276" r:id="rId19"/>
    <p:sldId id="291" r:id="rId20"/>
    <p:sldId id="292" r:id="rId21"/>
    <p:sldId id="293" r:id="rId22"/>
    <p:sldId id="294" r:id="rId23"/>
    <p:sldId id="295" r:id="rId24"/>
    <p:sldId id="296" r:id="rId25"/>
    <p:sldId id="297" r:id="rId26"/>
    <p:sldId id="277" r:id="rId27"/>
    <p:sldId id="278" r:id="rId28"/>
    <p:sldId id="279" r:id="rId29"/>
    <p:sldId id="280" r:id="rId30"/>
    <p:sldId id="286" r:id="rId31"/>
    <p:sldId id="287" r:id="rId32"/>
    <p:sldId id="288" r:id="rId33"/>
    <p:sldId id="289" r:id="rId34"/>
    <p:sldId id="290" r:id="rId35"/>
    <p:sldId id="283" r:id="rId36"/>
    <p:sldId id="28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8"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EA0FF-9F46-4D03-9E33-265AB72E7DAF}" type="datetimeFigureOut">
              <a:rPr lang="en-US" smtClean="0"/>
              <a:pPr/>
              <a:t>5/5/2018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C04D2-026D-49A9-8466-6926289AC1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9E4A893-B020-455F-BE77-A2B5E19AF31E}" type="datetime1">
              <a:rPr lang="en-US" smtClean="0"/>
              <a:pPr/>
              <a:t>5/5/2018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E33509-DC44-4966-8D98-13087DCB0351}" type="datetime1">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53B139-D894-4726-BAA5-74F97905FE40}" type="datetime1">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A6CD15-012C-433A-A92A-F26E15AE0D4C}" type="datetime1">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BE024AB-D570-4D9B-929D-3479D63EF19E}" type="datetime1">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1B7876-1198-4817-9615-4863F8D55A95}" type="datetime1">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DDB2AB-BBD1-4CA7-928B-E61006641AE3}" type="datetime1">
              <a:rPr lang="en-US" smtClean="0"/>
              <a:pPr/>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85025BD-7385-48E5-9DDC-271AE1092C49}" type="datetime1">
              <a:rPr lang="en-US" smtClean="0"/>
              <a:pPr/>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C53A0A8-9E87-456D-8A35-4EA4C8CDA0E9}" type="datetime1">
              <a:rPr lang="en-US" smtClean="0"/>
              <a:pPr/>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869BA4-8D7D-4926-8AE9-8C845A691EC2}" type="datetime1">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9B2AFE5-BC5D-411F-8E1C-EFDA225C0C51}" type="datetime1">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865A08-BAE0-4C7E-97E0-E1A35EAD1D61}" type="datetime1">
              <a:rPr lang="en-US" smtClean="0"/>
              <a:pPr/>
              <a:t>5/5/2018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www.cdep.ro/pdfs/reviz_constitutie_en.pdf" TargetMode="External"/><Relationship Id="rId4" Type="http://schemas.openxmlformats.org/officeDocument/2006/relationships/hyperlink" Target="http://www.cdep.ro/pdfs/constitutie_en.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7635240" cy="2057400"/>
          </a:xfrm>
        </p:spPr>
        <p:txBody>
          <a:bodyPr>
            <a:normAutofit/>
          </a:bodyPr>
          <a:lstStyle/>
          <a:p>
            <a:pPr algn="ctr"/>
            <a:r>
              <a:rPr lang="ro-RO" sz="1800" b="1" dirty="0">
                <a:solidFill>
                  <a:srgbClr val="FF0000"/>
                </a:solidFill>
                <a:latin typeface="Times New Roman" pitchFamily="18" charset="0"/>
                <a:cs typeface="Times New Roman" pitchFamily="18" charset="0"/>
              </a:rPr>
              <a:t>INTERNATIONAL CONFERENCE</a:t>
            </a:r>
            <a:br>
              <a:rPr lang="ro-RO" sz="1800" b="1" dirty="0">
                <a:solidFill>
                  <a:srgbClr val="002060"/>
                </a:solidFill>
                <a:latin typeface="Times New Roman" pitchFamily="18" charset="0"/>
                <a:cs typeface="Times New Roman" pitchFamily="18" charset="0"/>
              </a:rPr>
            </a:br>
            <a:r>
              <a:rPr lang="ro-RO" sz="1800" b="1" dirty="0">
                <a:solidFill>
                  <a:srgbClr val="002060"/>
                </a:solidFill>
                <a:latin typeface="Times New Roman" pitchFamily="18" charset="0"/>
                <a:cs typeface="Times New Roman" pitchFamily="18" charset="0"/>
              </a:rPr>
              <a:t>FREE ELECTIONS, PARLIAMENTS AND NATION BUILDING</a:t>
            </a:r>
            <a:br>
              <a:rPr lang="ro-RO" sz="1800" b="1" dirty="0">
                <a:solidFill>
                  <a:srgbClr val="002060"/>
                </a:solidFill>
                <a:latin typeface="Times New Roman" pitchFamily="18" charset="0"/>
                <a:cs typeface="Times New Roman" pitchFamily="18" charset="0"/>
              </a:rPr>
            </a:br>
            <a:r>
              <a:rPr lang="ro-RO" sz="1800" b="1" dirty="0">
                <a:solidFill>
                  <a:srgbClr val="002060"/>
                </a:solidFill>
                <a:latin typeface="Times New Roman" pitchFamily="18" charset="0"/>
                <a:cs typeface="Times New Roman" pitchFamily="18" charset="0"/>
              </a:rPr>
              <a:t>5-6 MAY 2018, SINAIA, ROMANIA </a:t>
            </a:r>
            <a:br>
              <a:rPr lang="ro-RO" dirty="0">
                <a:solidFill>
                  <a:srgbClr val="FF0000"/>
                </a:solidFill>
              </a:rPr>
            </a:br>
            <a:r>
              <a:rPr lang="ro-RO" sz="1800" b="1" dirty="0">
                <a:solidFill>
                  <a:srgbClr val="FF0000"/>
                </a:solidFill>
                <a:latin typeface="Times New Roman" pitchFamily="18" charset="0"/>
                <a:cs typeface="Times New Roman" pitchFamily="18" charset="0"/>
              </a:rPr>
              <a:t>THE HISTORY OF ELECTIONS –CASE STUDIES</a:t>
            </a:r>
            <a:endParaRPr lang="en-US" sz="18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2743200"/>
            <a:ext cx="7406640" cy="2819400"/>
          </a:xfrm>
        </p:spPr>
        <p:txBody>
          <a:bodyPr>
            <a:normAutofit fontScale="92500" lnSpcReduction="10000"/>
          </a:bodyPr>
          <a:lstStyle/>
          <a:p>
            <a:pPr algn="ctr">
              <a:spcBef>
                <a:spcPts val="0"/>
              </a:spcBef>
            </a:pPr>
            <a:endParaRPr lang="ro-RO" sz="2800" b="1" dirty="0">
              <a:solidFill>
                <a:srgbClr val="FF0000"/>
              </a:solidFill>
              <a:latin typeface="Times New Roman" pitchFamily="18" charset="0"/>
              <a:cs typeface="Times New Roman" pitchFamily="18" charset="0"/>
            </a:endParaRPr>
          </a:p>
          <a:p>
            <a:pPr algn="ctr">
              <a:spcBef>
                <a:spcPts val="0"/>
              </a:spcBef>
            </a:pPr>
            <a:r>
              <a:rPr lang="ro-RO" sz="2800" b="1" dirty="0">
                <a:solidFill>
                  <a:srgbClr val="FF0000"/>
                </a:solidFill>
                <a:latin typeface="Times New Roman" pitchFamily="18" charset="0"/>
                <a:cs typeface="Times New Roman" pitchFamily="18" charset="0"/>
              </a:rPr>
              <a:t>THE EVOLUTION OF WOMEN‵S POLITICAL RIGHTS. </a:t>
            </a:r>
          </a:p>
          <a:p>
            <a:pPr algn="ctr">
              <a:spcBef>
                <a:spcPts val="0"/>
              </a:spcBef>
            </a:pPr>
            <a:r>
              <a:rPr lang="ro-RO" sz="2800" b="1" dirty="0">
                <a:solidFill>
                  <a:srgbClr val="FF0000"/>
                </a:solidFill>
                <a:latin typeface="Times New Roman" pitchFamily="18" charset="0"/>
                <a:cs typeface="Times New Roman" pitchFamily="18" charset="0"/>
              </a:rPr>
              <a:t>COMPARATIVE STUDY: Spain-Romania</a:t>
            </a:r>
            <a:endParaRPr lang="ro-RO" b="1" dirty="0">
              <a:solidFill>
                <a:srgbClr val="FF0000"/>
              </a:solidFill>
              <a:latin typeface="Times New Roman" pitchFamily="18" charset="0"/>
              <a:cs typeface="Times New Roman" pitchFamily="18" charset="0"/>
            </a:endParaRPr>
          </a:p>
          <a:p>
            <a:pPr>
              <a:spcBef>
                <a:spcPts val="0"/>
              </a:spcBef>
            </a:pPr>
            <a:endParaRPr lang="ro-RO" b="1" dirty="0">
              <a:latin typeface="Times New Roman" pitchFamily="18" charset="0"/>
              <a:cs typeface="Times New Roman" pitchFamily="18" charset="0"/>
            </a:endParaRPr>
          </a:p>
          <a:p>
            <a:pPr algn="r">
              <a:spcBef>
                <a:spcPts val="0"/>
              </a:spcBef>
            </a:pPr>
            <a:r>
              <a:rPr lang="ro-RO" sz="1900" dirty="0" err="1">
                <a:latin typeface="Times New Roman" pitchFamily="18" charset="0"/>
                <a:cs typeface="Times New Roman" pitchFamily="18" charset="0"/>
              </a:rPr>
              <a:t>Professor</a:t>
            </a:r>
            <a:r>
              <a:rPr lang="ro-RO" sz="2800" dirty="0">
                <a:latin typeface="Times New Roman" pitchFamily="18" charset="0"/>
                <a:cs typeface="Times New Roman" pitchFamily="18" charset="0"/>
              </a:rPr>
              <a:t> </a:t>
            </a:r>
            <a:r>
              <a:rPr lang="ro-RO" b="1" dirty="0">
                <a:solidFill>
                  <a:srgbClr val="FF0000"/>
                </a:solidFill>
                <a:latin typeface="Times New Roman" pitchFamily="18" charset="0"/>
                <a:cs typeface="Times New Roman" pitchFamily="18" charset="0"/>
              </a:rPr>
              <a:t>CLAUDIA GILIA</a:t>
            </a:r>
            <a:endParaRPr lang="ro-RO" dirty="0">
              <a:latin typeface="Times New Roman" pitchFamily="18" charset="0"/>
              <a:cs typeface="Times New Roman" pitchFamily="18" charset="0"/>
            </a:endParaRPr>
          </a:p>
          <a:p>
            <a:pPr algn="r">
              <a:spcBef>
                <a:spcPts val="0"/>
              </a:spcBef>
            </a:pPr>
            <a:r>
              <a:rPr lang="ro-RO" sz="2000" dirty="0" err="1">
                <a:solidFill>
                  <a:srgbClr val="FF0000"/>
                </a:solidFill>
                <a:latin typeface="Times New Roman" pitchFamily="18" charset="0"/>
                <a:cs typeface="Times New Roman" pitchFamily="18" charset="0"/>
              </a:rPr>
              <a:t>Faculty</a:t>
            </a:r>
            <a:r>
              <a:rPr lang="ro-RO" sz="2000" dirty="0">
                <a:solidFill>
                  <a:srgbClr val="FF0000"/>
                </a:solidFill>
                <a:latin typeface="Times New Roman" pitchFamily="18" charset="0"/>
                <a:cs typeface="Times New Roman" pitchFamily="18" charset="0"/>
              </a:rPr>
              <a:t> of Law </a:t>
            </a:r>
            <a:r>
              <a:rPr lang="ro-RO" sz="2000" dirty="0" err="1">
                <a:solidFill>
                  <a:srgbClr val="FF0000"/>
                </a:solidFill>
                <a:latin typeface="Times New Roman" pitchFamily="18" charset="0"/>
                <a:cs typeface="Times New Roman" pitchFamily="18" charset="0"/>
              </a:rPr>
              <a:t>and</a:t>
            </a:r>
            <a:r>
              <a:rPr lang="ro-RO" sz="2000" dirty="0">
                <a:solidFill>
                  <a:srgbClr val="FF0000"/>
                </a:solidFill>
                <a:latin typeface="Times New Roman" pitchFamily="18" charset="0"/>
                <a:cs typeface="Times New Roman" pitchFamily="18" charset="0"/>
              </a:rPr>
              <a:t> Administrative </a:t>
            </a:r>
            <a:r>
              <a:rPr lang="ro-RO" sz="2000" dirty="0" err="1">
                <a:solidFill>
                  <a:srgbClr val="FF0000"/>
                </a:solidFill>
                <a:latin typeface="Times New Roman" pitchFamily="18" charset="0"/>
                <a:cs typeface="Times New Roman" pitchFamily="18" charset="0"/>
              </a:rPr>
              <a:t>Sciences</a:t>
            </a:r>
            <a:endParaRPr lang="ro-RO" sz="2000" dirty="0">
              <a:solidFill>
                <a:srgbClr val="FF0000"/>
              </a:solidFill>
              <a:latin typeface="Times New Roman" pitchFamily="18" charset="0"/>
              <a:cs typeface="Times New Roman" pitchFamily="18" charset="0"/>
            </a:endParaRPr>
          </a:p>
          <a:p>
            <a:pPr algn="r">
              <a:spcBef>
                <a:spcPts val="0"/>
              </a:spcBef>
            </a:pPr>
            <a:r>
              <a:rPr lang="ro-RO" sz="2000" dirty="0">
                <a:solidFill>
                  <a:srgbClr val="FF0000"/>
                </a:solidFill>
                <a:latin typeface="Times New Roman" pitchFamily="18" charset="0"/>
                <a:cs typeface="Times New Roman" pitchFamily="18" charset="0"/>
              </a:rPr>
              <a:t>Valahia University of </a:t>
            </a:r>
            <a:r>
              <a:rPr lang="ro-RO" sz="2000" dirty="0" err="1">
                <a:solidFill>
                  <a:srgbClr val="FF0000"/>
                </a:solidFill>
                <a:latin typeface="Times New Roman" pitchFamily="18" charset="0"/>
                <a:cs typeface="Times New Roman" pitchFamily="18" charset="0"/>
              </a:rPr>
              <a:t>Targoviste</a:t>
            </a:r>
            <a:endParaRPr lang="en-US" sz="2000" dirty="0">
              <a:solidFill>
                <a:srgbClr val="FF0000"/>
              </a:solidFill>
              <a:latin typeface="Times New Roman" pitchFamily="18" charset="0"/>
              <a:cs typeface="Times New Roman" pitchFamily="18" charset="0"/>
            </a:endParaRPr>
          </a:p>
        </p:txBody>
      </p:sp>
      <p:pic>
        <p:nvPicPr>
          <p:cNvPr id="5" name="Picture 1" descr="Imagini pentru SIMBOLUL CENTENARULUI"/>
          <p:cNvPicPr>
            <a:picLocks noChangeAspect="1" noChangeArrowheads="1"/>
          </p:cNvPicPr>
          <p:nvPr/>
        </p:nvPicPr>
        <p:blipFill>
          <a:blip r:embed="rId2"/>
          <a:srcRect/>
          <a:stretch>
            <a:fillRect/>
          </a:stretch>
        </p:blipFill>
        <p:spPr bwMode="auto">
          <a:xfrm>
            <a:off x="7772400" y="0"/>
            <a:ext cx="1193304" cy="1371600"/>
          </a:xfrm>
          <a:prstGeom prst="rect">
            <a:avLst/>
          </a:prstGeom>
          <a:noFill/>
          <a:ln w="9525">
            <a:noFill/>
            <a:miter lim="800000"/>
            <a:headEnd/>
            <a:tailEnd/>
          </a:ln>
        </p:spPr>
      </p:pic>
      <p:pic>
        <p:nvPicPr>
          <p:cNvPr id="6" name="Picture 2" descr="Imagini pentru STEAGUL SPANIEI"/>
          <p:cNvPicPr>
            <a:picLocks noChangeAspect="1" noChangeArrowheads="1"/>
          </p:cNvPicPr>
          <p:nvPr/>
        </p:nvPicPr>
        <p:blipFill>
          <a:blip r:embed="rId3" cstate="print"/>
          <a:srcRect/>
          <a:stretch>
            <a:fillRect/>
          </a:stretch>
        </p:blipFill>
        <p:spPr bwMode="auto">
          <a:xfrm>
            <a:off x="1219200" y="152400"/>
            <a:ext cx="990599" cy="838200"/>
          </a:xfrm>
          <a:prstGeom prst="rect">
            <a:avLst/>
          </a:prstGeom>
          <a:noFill/>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4488" cy="914400"/>
          </a:xfrm>
        </p:spPr>
        <p:txBody>
          <a:bodyPr>
            <a:normAutofit/>
          </a:bodyPr>
          <a:lstStyle/>
          <a:p>
            <a:pPr algn="ctr"/>
            <a:endParaRPr lang="en-US" sz="2800" b="1" dirty="0">
              <a:solidFill>
                <a:srgbClr val="FF0000"/>
              </a:solidFill>
              <a:latin typeface="Times New Roman" pitchFamily="18" charset="0"/>
              <a:cs typeface="Times New Roman" pitchFamily="18" charset="0"/>
            </a:endParaRPr>
          </a:p>
        </p:txBody>
      </p:sp>
      <p:pic>
        <p:nvPicPr>
          <p:cNvPr id="6" name="Picture 5"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7"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10" name="Rectangle 9"/>
          <p:cNvSpPr/>
          <p:nvPr/>
        </p:nvSpPr>
        <p:spPr>
          <a:xfrm>
            <a:off x="1295400" y="1447800"/>
            <a:ext cx="6934200" cy="923330"/>
          </a:xfrm>
          <a:prstGeom prst="rect">
            <a:avLst/>
          </a:prstGeom>
        </p:spPr>
        <p:txBody>
          <a:bodyPr wrap="square">
            <a:spAutoFit/>
          </a:bodyPr>
          <a:lstStyle/>
          <a:p>
            <a:pPr algn="just"/>
            <a:r>
              <a:rPr lang="en-US" dirty="0">
                <a:latin typeface="Times New Roman" pitchFamily="18" charset="0"/>
                <a:cs typeface="Times New Roman" pitchFamily="18" charset="0"/>
              </a:rPr>
              <a:t>The parties, federations, coalitions and political groups will designate, under LOREG's terms, the people who will represent them within the Electoral Assembly. </a:t>
            </a:r>
          </a:p>
        </p:txBody>
      </p:sp>
      <p:sp>
        <p:nvSpPr>
          <p:cNvPr id="16385" name="Rectangle 1"/>
          <p:cNvSpPr>
            <a:spLocks noChangeArrowheads="1"/>
          </p:cNvSpPr>
          <p:nvPr/>
        </p:nvSpPr>
        <p:spPr bwMode="auto">
          <a:xfrm>
            <a:off x="990600" y="2438400"/>
            <a:ext cx="8001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The candidatures proposed in the elections </a:t>
            </a:r>
            <a:r>
              <a:rPr kumimoji="0" lang="en-US"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must be balanced between men and women.</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 LOREG’s rule establishes that at least </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40% of the members on a list should be either men or women. </a:t>
            </a:r>
            <a:endParaRPr kumimoji="0" lang="ro-RO"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In the elections for Legislative Assemblies of the Autonomous Communities, the laws governing the electoral matters may lay down rules to promote a better representation of women on the lists of candidates in the respective community legislative election.</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6386" name="Rectangle 2"/>
          <p:cNvSpPr>
            <a:spLocks noChangeArrowheads="1"/>
          </p:cNvSpPr>
          <p:nvPr/>
        </p:nvSpPr>
        <p:spPr bwMode="auto">
          <a:xfrm>
            <a:off x="1066800" y="464820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Also, article 14 paragraph 4 of Law no. 3/2007 on equality between women and men provides that there should be an "</a:t>
            </a:r>
            <a:r>
              <a:rPr kumimoji="0" lang="en-US"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equal participation of women and men in relation to the electoral candidacies and decision-making process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1066800"/>
          </a:xfrm>
        </p:spPr>
        <p:txBody>
          <a:bodyPr>
            <a:normAutofit fontScale="90000"/>
          </a:bodyPr>
          <a:lstStyle/>
          <a:p>
            <a:pPr lvl="0" algn="ctr"/>
            <a:br>
              <a:rPr lang="ro-RO" sz="2800" b="1" dirty="0">
                <a:solidFill>
                  <a:srgbClr val="000000"/>
                </a:solidFill>
                <a:effectLst/>
                <a:latin typeface="Arial" pitchFamily="34" charset="0"/>
                <a:ea typeface="Times New Roman" pitchFamily="18" charset="0"/>
                <a:cs typeface="Arial" pitchFamily="34" charset="0"/>
              </a:rPr>
            </a:br>
            <a:r>
              <a:rPr lang="ro-RO" sz="2800" b="1" dirty="0">
                <a:solidFill>
                  <a:srgbClr val="FF0000"/>
                </a:solidFill>
                <a:effectLst/>
                <a:latin typeface="Times New Roman" pitchFamily="18" charset="0"/>
                <a:ea typeface="Times New Roman" pitchFamily="18" charset="0"/>
                <a:cs typeface="Times New Roman" pitchFamily="18" charset="0"/>
              </a:rPr>
              <a:t>  </a:t>
            </a:r>
            <a:r>
              <a:rPr lang="en-US" sz="2800" b="1" dirty="0">
                <a:solidFill>
                  <a:srgbClr val="FF0000"/>
                </a:solidFill>
                <a:effectLst/>
                <a:latin typeface="Times New Roman" pitchFamily="18" charset="0"/>
                <a:ea typeface="Times New Roman" pitchFamily="18" charset="0"/>
                <a:cs typeface="Times New Roman" pitchFamily="18" charset="0"/>
              </a:rPr>
              <a:t>Women</a:t>
            </a:r>
            <a:r>
              <a:rPr lang="ro-RO" sz="2800" b="1" dirty="0">
                <a:solidFill>
                  <a:srgbClr val="FF0000"/>
                </a:solidFill>
                <a:effectLst/>
                <a:latin typeface="Times New Roman" pitchFamily="18" charset="0"/>
                <a:ea typeface="Times New Roman" pitchFamily="18" charset="0"/>
                <a:cs typeface="Times New Roman" pitchFamily="18" charset="0"/>
              </a:rPr>
              <a:t>'s </a:t>
            </a:r>
            <a:r>
              <a:rPr lang="ro-RO" sz="2800" b="1" dirty="0" err="1">
                <a:solidFill>
                  <a:srgbClr val="FF0000"/>
                </a:solidFill>
                <a:effectLst/>
                <a:latin typeface="Times New Roman" pitchFamily="18" charset="0"/>
                <a:ea typeface="Times New Roman" pitchFamily="18" charset="0"/>
                <a:cs typeface="Times New Roman" pitchFamily="18" charset="0"/>
              </a:rPr>
              <a:t>representation</a:t>
            </a:r>
            <a:r>
              <a:rPr lang="ro-RO" sz="2800" b="1" dirty="0">
                <a:solidFill>
                  <a:srgbClr val="FF0000"/>
                </a:solidFill>
                <a:effectLst/>
                <a:latin typeface="Times New Roman" pitchFamily="18" charset="0"/>
                <a:ea typeface="Times New Roman" pitchFamily="18" charset="0"/>
                <a:cs typeface="Times New Roman" pitchFamily="18" charset="0"/>
              </a:rPr>
              <a:t> </a:t>
            </a:r>
            <a:br>
              <a:rPr lang="ro-RO" sz="2800" b="1" dirty="0">
                <a:solidFill>
                  <a:srgbClr val="FF0000"/>
                </a:solidFill>
                <a:effectLst/>
                <a:latin typeface="Times New Roman" pitchFamily="18" charset="0"/>
                <a:ea typeface="Times New Roman" pitchFamily="18" charset="0"/>
                <a:cs typeface="Times New Roman" pitchFamily="18" charset="0"/>
              </a:rPr>
            </a:br>
            <a:r>
              <a:rPr lang="ro-RO" sz="2800" b="1" dirty="0">
                <a:solidFill>
                  <a:srgbClr val="FF0000"/>
                </a:solidFill>
                <a:effectLst/>
                <a:latin typeface="Times New Roman" pitchFamily="18" charset="0"/>
                <a:ea typeface="Times New Roman" pitchFamily="18" charset="0"/>
                <a:cs typeface="Times New Roman" pitchFamily="18" charset="0"/>
              </a:rPr>
              <a:t>in </a:t>
            </a:r>
            <a:r>
              <a:rPr lang="ro-RO" sz="2800" b="1" dirty="0" err="1">
                <a:solidFill>
                  <a:srgbClr val="FF0000"/>
                </a:solidFill>
                <a:effectLst/>
                <a:latin typeface="Times New Roman" pitchFamily="18" charset="0"/>
                <a:ea typeface="Times New Roman" pitchFamily="18" charset="0"/>
                <a:cs typeface="Times New Roman" pitchFamily="18" charset="0"/>
              </a:rPr>
              <a:t>the</a:t>
            </a:r>
            <a:r>
              <a:rPr lang="ro-RO" sz="2800" b="1" dirty="0">
                <a:solidFill>
                  <a:srgbClr val="FF0000"/>
                </a:solidFill>
                <a:effectLst/>
                <a:latin typeface="Times New Roman" pitchFamily="18" charset="0"/>
                <a:ea typeface="Times New Roman" pitchFamily="18" charset="0"/>
                <a:cs typeface="Times New Roman" pitchFamily="18" charset="0"/>
              </a:rPr>
              <a:t> </a:t>
            </a:r>
            <a:r>
              <a:rPr lang="ro-RO" sz="2800" b="1" dirty="0" err="1">
                <a:solidFill>
                  <a:srgbClr val="FF0000"/>
                </a:solidFill>
                <a:effectLst/>
                <a:latin typeface="Times New Roman" pitchFamily="18" charset="0"/>
                <a:ea typeface="Times New Roman" pitchFamily="18" charset="0"/>
                <a:cs typeface="Times New Roman" pitchFamily="18" charset="0"/>
              </a:rPr>
              <a:t>Congress</a:t>
            </a:r>
            <a:r>
              <a:rPr lang="ro-RO" sz="2800" b="1" dirty="0">
                <a:solidFill>
                  <a:srgbClr val="FF0000"/>
                </a:solidFill>
                <a:effectLst/>
                <a:latin typeface="Times New Roman" pitchFamily="18" charset="0"/>
                <a:ea typeface="Times New Roman" pitchFamily="18" charset="0"/>
                <a:cs typeface="Times New Roman" pitchFamily="18" charset="0"/>
              </a:rPr>
              <a:t> of </a:t>
            </a:r>
            <a:r>
              <a:rPr lang="ro-RO" sz="2800" b="1" dirty="0" err="1">
                <a:solidFill>
                  <a:srgbClr val="FF0000"/>
                </a:solidFill>
                <a:effectLst/>
                <a:latin typeface="Times New Roman" pitchFamily="18" charset="0"/>
                <a:ea typeface="Times New Roman" pitchFamily="18" charset="0"/>
                <a:cs typeface="Times New Roman" pitchFamily="18" charset="0"/>
              </a:rPr>
              <a:t>Deputies</a:t>
            </a:r>
            <a:r>
              <a:rPr lang="ro-RO" sz="2400" b="1" dirty="0">
                <a:solidFill>
                  <a:srgbClr val="FF0000"/>
                </a:solidFill>
                <a:effectLst/>
                <a:latin typeface="Times New Roman" pitchFamily="18" charset="0"/>
                <a:ea typeface="Times New Roman" pitchFamily="18" charset="0"/>
                <a:cs typeface="Times New Roman" pitchFamily="18" charset="0"/>
              </a:rPr>
              <a:t> </a:t>
            </a:r>
            <a:r>
              <a:rPr lang="en-US" sz="2800" b="1" dirty="0">
                <a:solidFill>
                  <a:srgbClr val="FF0000"/>
                </a:solidFill>
                <a:effectLst/>
                <a:latin typeface="Times New Roman" pitchFamily="18" charset="0"/>
                <a:ea typeface="Times New Roman" pitchFamily="18" charset="0"/>
                <a:cs typeface="Times New Roman" pitchFamily="18" charset="0"/>
              </a:rPr>
              <a:t>(1977-2016</a:t>
            </a:r>
            <a:r>
              <a:rPr lang="en-US" sz="2800" b="1" dirty="0">
                <a:solidFill>
                  <a:srgbClr val="000000"/>
                </a:solidFill>
                <a:effectLst/>
                <a:latin typeface="Arial" pitchFamily="34" charset="0"/>
                <a:ea typeface="Times New Roman" pitchFamily="18" charset="0"/>
                <a:cs typeface="Arial" pitchFamily="34" charset="0"/>
              </a:rPr>
              <a:t>)</a:t>
            </a:r>
            <a:br>
              <a:rPr lang="en-US" sz="800" dirty="0">
                <a:solidFill>
                  <a:schemeClr val="tx1"/>
                </a:solidFill>
                <a:effectLst/>
                <a:latin typeface="Arial" pitchFamily="34" charset="0"/>
                <a:cs typeface="Arial" pitchFamily="34" charset="0"/>
              </a:rPr>
            </a:br>
            <a:endParaRPr lang="en-US" sz="2800" dirty="0">
              <a:solidFill>
                <a:srgbClr val="FF0000"/>
              </a:solidFill>
            </a:endParaRP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graphicFrame>
        <p:nvGraphicFramePr>
          <p:cNvPr id="10" name="Table 9"/>
          <p:cNvGraphicFramePr>
            <a:graphicFrameLocks noGrp="1"/>
          </p:cNvGraphicFramePr>
          <p:nvPr/>
        </p:nvGraphicFramePr>
        <p:xfrm>
          <a:off x="2057400" y="1143000"/>
          <a:ext cx="6324600" cy="4495802"/>
        </p:xfrm>
        <a:graphic>
          <a:graphicData uri="http://schemas.openxmlformats.org/drawingml/2006/table">
            <a:tbl>
              <a:tblPr/>
              <a:tblGrid>
                <a:gridCol w="1919784">
                  <a:extLst>
                    <a:ext uri="{9D8B030D-6E8A-4147-A177-3AD203B41FA5}">
                      <a16:colId xmlns:a16="http://schemas.microsoft.com/office/drawing/2014/main" val="20000"/>
                    </a:ext>
                  </a:extLst>
                </a:gridCol>
                <a:gridCol w="1433329">
                  <a:extLst>
                    <a:ext uri="{9D8B030D-6E8A-4147-A177-3AD203B41FA5}">
                      <a16:colId xmlns:a16="http://schemas.microsoft.com/office/drawing/2014/main" val="20001"/>
                    </a:ext>
                  </a:extLst>
                </a:gridCol>
                <a:gridCol w="1003057">
                  <a:extLst>
                    <a:ext uri="{9D8B030D-6E8A-4147-A177-3AD203B41FA5}">
                      <a16:colId xmlns:a16="http://schemas.microsoft.com/office/drawing/2014/main" val="20002"/>
                    </a:ext>
                  </a:extLst>
                </a:gridCol>
                <a:gridCol w="894118">
                  <a:extLst>
                    <a:ext uri="{9D8B030D-6E8A-4147-A177-3AD203B41FA5}">
                      <a16:colId xmlns:a16="http://schemas.microsoft.com/office/drawing/2014/main" val="20003"/>
                    </a:ext>
                  </a:extLst>
                </a:gridCol>
                <a:gridCol w="1074312">
                  <a:extLst>
                    <a:ext uri="{9D8B030D-6E8A-4147-A177-3AD203B41FA5}">
                      <a16:colId xmlns:a16="http://schemas.microsoft.com/office/drawing/2014/main" val="20004"/>
                    </a:ext>
                  </a:extLst>
                </a:gridCol>
              </a:tblGrid>
              <a:tr h="793376">
                <a:tc>
                  <a:txBody>
                    <a:bodyPr/>
                    <a:lstStyle/>
                    <a:p>
                      <a:pPr algn="ctr">
                        <a:lnSpc>
                          <a:spcPct val="115000"/>
                        </a:lnSpc>
                        <a:spcAft>
                          <a:spcPts val="0"/>
                        </a:spcAft>
                      </a:pP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400" b="1" dirty="0" err="1">
                          <a:latin typeface="Times New Roman"/>
                          <a:ea typeface="Times New Roman"/>
                          <a:cs typeface="Times New Roman"/>
                        </a:rPr>
                        <a:t>Between</a:t>
                      </a:r>
                      <a:endParaRPr lang="en-US" sz="1100" dirty="0">
                        <a:latin typeface="Calibri"/>
                        <a:ea typeface="Times New Roman"/>
                        <a:cs typeface="Times New Roman"/>
                      </a:endParaRPr>
                    </a:p>
                  </a:txBody>
                  <a:tcPr marL="66818" marR="66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o-RO" sz="1400" b="1" dirty="0">
                        <a:latin typeface="Times New Roman"/>
                        <a:ea typeface="Times New Roman"/>
                        <a:cs typeface="Times New Roman"/>
                      </a:endParaRPr>
                    </a:p>
                    <a:p>
                      <a:pPr algn="ctr">
                        <a:lnSpc>
                          <a:spcPct val="115000"/>
                        </a:lnSpc>
                        <a:spcAft>
                          <a:spcPts val="0"/>
                        </a:spcAft>
                      </a:pPr>
                      <a:r>
                        <a:rPr lang="en-US" sz="1400" b="1" dirty="0">
                          <a:latin typeface="Times New Roman"/>
                          <a:ea typeface="Times New Roman"/>
                          <a:cs typeface="Times New Roman"/>
                        </a:rPr>
                        <a:t>Total </a:t>
                      </a:r>
                      <a:r>
                        <a:rPr lang="ro-RO" sz="1400" b="1" dirty="0" err="1">
                          <a:latin typeface="Times New Roman"/>
                          <a:ea typeface="Times New Roman"/>
                          <a:cs typeface="Times New Roman"/>
                        </a:rPr>
                        <a:t>seats</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400" b="1" baseline="0" dirty="0" err="1">
                          <a:latin typeface="Times New Roman"/>
                          <a:ea typeface="Times New Roman"/>
                          <a:cs typeface="Times New Roman"/>
                        </a:rPr>
                        <a:t>Women</a:t>
                      </a:r>
                      <a:r>
                        <a:rPr lang="ro-RO" sz="1400" b="1" baseline="0" dirty="0">
                          <a:latin typeface="Times New Roman"/>
                          <a:ea typeface="Times New Roman"/>
                          <a:cs typeface="Times New Roman"/>
                        </a:rPr>
                        <a:t> s </a:t>
                      </a:r>
                      <a:r>
                        <a:rPr lang="ro-RO" sz="1400" b="1" baseline="0" dirty="0" err="1">
                          <a:latin typeface="Times New Roman"/>
                          <a:ea typeface="Times New Roman"/>
                          <a:cs typeface="Times New Roman"/>
                        </a:rPr>
                        <a:t>seats</a:t>
                      </a:r>
                      <a:r>
                        <a:rPr lang="ro-RO" sz="1400" b="1" baseline="0" dirty="0">
                          <a:latin typeface="Times New Roman"/>
                          <a:ea typeface="Times New Roman"/>
                          <a:cs typeface="Times New Roman"/>
                        </a:rPr>
                        <a:t> </a:t>
                      </a:r>
                      <a:endParaRPr lang="en-US" sz="1100" dirty="0">
                        <a:latin typeface="Calibri"/>
                        <a:ea typeface="Times New Roman"/>
                        <a:cs typeface="Times New Roman"/>
                      </a:endParaRPr>
                    </a:p>
                  </a:txBody>
                  <a:tcPr marL="66818" marR="66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a:t>
                      </a:r>
                      <a:endParaRPr lang="en-US" sz="1100">
                        <a:latin typeface="Calibri"/>
                        <a:ea typeface="Times New Roman"/>
                        <a:cs typeface="Times New Roman"/>
                      </a:endParaRPr>
                    </a:p>
                  </a:txBody>
                  <a:tcPr marL="66818" marR="66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8918">
                <a:tc>
                  <a:txBody>
                    <a:bodyPr/>
                    <a:lstStyle/>
                    <a:p>
                      <a:pPr algn="just">
                        <a:lnSpc>
                          <a:spcPct val="115000"/>
                        </a:lnSpc>
                        <a:spcAft>
                          <a:spcPts val="0"/>
                        </a:spcAft>
                      </a:pPr>
                      <a:r>
                        <a:rPr lang="ro-RO" sz="1400" b="1" dirty="0">
                          <a:latin typeface="Times New Roman"/>
                          <a:ea typeface="Times New Roman"/>
                          <a:cs typeface="Times New Roman"/>
                        </a:rPr>
                        <a:t>Constituent</a:t>
                      </a:r>
                      <a:r>
                        <a:rPr lang="ro-RO" sz="1400" b="1" baseline="0" dirty="0">
                          <a:latin typeface="Times New Roman"/>
                          <a:ea typeface="Times New Roman"/>
                          <a:cs typeface="Times New Roman"/>
                        </a:rPr>
                        <a:t> </a:t>
                      </a:r>
                      <a:r>
                        <a:rPr lang="ro-RO" sz="1400" b="1" baseline="0" dirty="0" err="1">
                          <a:latin typeface="Times New Roman"/>
                          <a:ea typeface="Times New Roman"/>
                          <a:cs typeface="Times New Roman"/>
                        </a:rPr>
                        <a:t>Assembly</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latin typeface="Times New Roman"/>
                          <a:ea typeface="Times New Roman"/>
                          <a:cs typeface="Times New Roman"/>
                        </a:rPr>
                        <a:t>1977-1979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latin typeface="Times New Roman"/>
                          <a:ea typeface="Times New Roman"/>
                          <a:cs typeface="Times New Roman"/>
                        </a:rPr>
                        <a:t>361</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21</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5.81%</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1"/>
                  </a:ext>
                </a:extLst>
              </a:tr>
              <a:tr h="264459">
                <a:tc>
                  <a:txBody>
                    <a:bodyPr/>
                    <a:lstStyle/>
                    <a:p>
                      <a:pPr algn="just">
                        <a:lnSpc>
                          <a:spcPct val="115000"/>
                        </a:lnSpc>
                        <a:spcAft>
                          <a:spcPts val="0"/>
                        </a:spcAft>
                      </a:pPr>
                      <a:r>
                        <a:rPr lang="en-US" sz="1400" b="1" dirty="0">
                          <a:latin typeface="Times New Roman"/>
                          <a:ea typeface="Times New Roman"/>
                          <a:cs typeface="Times New Roman"/>
                        </a:rPr>
                        <a:t>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1919-1982</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392</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24</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6.12%</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264459">
                <a:tc>
                  <a:txBody>
                    <a:bodyPr/>
                    <a:lstStyle/>
                    <a:p>
                      <a:pPr algn="just">
                        <a:lnSpc>
                          <a:spcPct val="115000"/>
                        </a:lnSpc>
                        <a:spcAft>
                          <a:spcPts val="0"/>
                        </a:spcAft>
                      </a:pPr>
                      <a:r>
                        <a:rPr lang="en-US" sz="1400" b="1" dirty="0">
                          <a:latin typeface="Times New Roman"/>
                          <a:ea typeface="Times New Roman"/>
                          <a:cs typeface="Times New Roman"/>
                        </a:rPr>
                        <a:t>II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1982-1986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390</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23</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5.89%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3"/>
                  </a:ext>
                </a:extLst>
              </a:tr>
              <a:tr h="264459">
                <a:tc>
                  <a:txBody>
                    <a:bodyPr/>
                    <a:lstStyle/>
                    <a:p>
                      <a:pPr algn="just">
                        <a:lnSpc>
                          <a:spcPct val="115000"/>
                        </a:lnSpc>
                        <a:spcAft>
                          <a:spcPts val="0"/>
                        </a:spcAft>
                      </a:pPr>
                      <a:r>
                        <a:rPr lang="en-US" sz="1400" b="1" dirty="0">
                          <a:latin typeface="Times New Roman"/>
                          <a:ea typeface="Times New Roman"/>
                          <a:cs typeface="Times New Roman"/>
                        </a:rPr>
                        <a:t>III</a:t>
                      </a:r>
                      <a:r>
                        <a:rPr lang="ro-RO" sz="1400" b="1" dirty="0">
                          <a:latin typeface="Times New Roman"/>
                          <a:ea typeface="Times New Roman"/>
                          <a:cs typeface="Times New Roman"/>
                        </a:rPr>
                        <a:t> </a:t>
                      </a:r>
                      <a:r>
                        <a:rPr lang="en-US" sz="1400" b="1" dirty="0">
                          <a:latin typeface="Times New Roman"/>
                          <a:ea typeface="Times New Roman"/>
                          <a:cs typeface="Times New Roman"/>
                        </a:rPr>
                        <a:t>Legislature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1986-1989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394</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33</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8.37%</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4"/>
                  </a:ext>
                </a:extLst>
              </a:tr>
              <a:tr h="264459">
                <a:tc>
                  <a:txBody>
                    <a:bodyPr/>
                    <a:lstStyle/>
                    <a:p>
                      <a:pPr algn="just">
                        <a:lnSpc>
                          <a:spcPct val="115000"/>
                        </a:lnSpc>
                        <a:spcAft>
                          <a:spcPts val="0"/>
                        </a:spcAft>
                      </a:pPr>
                      <a:r>
                        <a:rPr lang="en-US" sz="1400" b="1" dirty="0">
                          <a:latin typeface="Times New Roman"/>
                          <a:ea typeface="Times New Roman"/>
                          <a:cs typeface="Times New Roman"/>
                        </a:rPr>
                        <a:t>IV</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1989-1993</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389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54</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13.88%</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5"/>
                  </a:ext>
                </a:extLst>
              </a:tr>
              <a:tr h="264459">
                <a:tc>
                  <a:txBody>
                    <a:bodyPr/>
                    <a:lstStyle/>
                    <a:p>
                      <a:pPr algn="just">
                        <a:lnSpc>
                          <a:spcPct val="115000"/>
                        </a:lnSpc>
                        <a:spcAft>
                          <a:spcPts val="0"/>
                        </a:spcAft>
                      </a:pPr>
                      <a:r>
                        <a:rPr lang="en-US" sz="1400" b="1" dirty="0">
                          <a:latin typeface="Times New Roman"/>
                          <a:ea typeface="Times New Roman"/>
                          <a:cs typeface="Times New Roman"/>
                        </a:rPr>
                        <a:t> V</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1993-1996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407</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65</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15.97%</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6"/>
                  </a:ext>
                </a:extLst>
              </a:tr>
              <a:tr h="264459">
                <a:tc>
                  <a:txBody>
                    <a:bodyPr/>
                    <a:lstStyle/>
                    <a:p>
                      <a:pPr algn="just">
                        <a:lnSpc>
                          <a:spcPct val="115000"/>
                        </a:lnSpc>
                        <a:spcAft>
                          <a:spcPts val="0"/>
                        </a:spcAft>
                      </a:pPr>
                      <a:r>
                        <a:rPr lang="en-US" sz="1400" b="1" dirty="0">
                          <a:latin typeface="Times New Roman"/>
                          <a:ea typeface="Times New Roman"/>
                          <a:cs typeface="Times New Roman"/>
                        </a:rPr>
                        <a:t> VI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1996-2000</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409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98</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23.96%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7"/>
                  </a:ext>
                </a:extLst>
              </a:tr>
              <a:tr h="264459">
                <a:tc>
                  <a:txBody>
                    <a:bodyPr/>
                    <a:lstStyle/>
                    <a:p>
                      <a:pPr algn="just">
                        <a:lnSpc>
                          <a:spcPct val="115000"/>
                        </a:lnSpc>
                        <a:spcAft>
                          <a:spcPts val="0"/>
                        </a:spcAft>
                      </a:pPr>
                      <a:r>
                        <a:rPr lang="en-US" sz="1400" b="1" dirty="0">
                          <a:latin typeface="Times New Roman"/>
                          <a:ea typeface="Times New Roman"/>
                          <a:cs typeface="Times New Roman"/>
                        </a:rPr>
                        <a:t>VII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2000-2004</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416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132</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31.73%</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8"/>
                  </a:ext>
                </a:extLst>
              </a:tr>
              <a:tr h="264459">
                <a:tc>
                  <a:txBody>
                    <a:bodyPr/>
                    <a:lstStyle/>
                    <a:p>
                      <a:pPr algn="just">
                        <a:lnSpc>
                          <a:spcPct val="115000"/>
                        </a:lnSpc>
                        <a:spcAft>
                          <a:spcPts val="0"/>
                        </a:spcAft>
                      </a:pPr>
                      <a:r>
                        <a:rPr lang="en-US" sz="1400" b="1" dirty="0">
                          <a:latin typeface="Times New Roman"/>
                          <a:ea typeface="Times New Roman"/>
                          <a:cs typeface="Times New Roman"/>
                        </a:rPr>
                        <a:t>VIII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2004-2008</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399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146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36.59%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9"/>
                  </a:ext>
                </a:extLst>
              </a:tr>
              <a:tr h="264459">
                <a:tc>
                  <a:txBody>
                    <a:bodyPr/>
                    <a:lstStyle/>
                    <a:p>
                      <a:pPr algn="just">
                        <a:lnSpc>
                          <a:spcPct val="115000"/>
                        </a:lnSpc>
                        <a:spcAft>
                          <a:spcPts val="0"/>
                        </a:spcAft>
                      </a:pPr>
                      <a:r>
                        <a:rPr lang="en-US" sz="1400" b="1" dirty="0">
                          <a:latin typeface="Times New Roman"/>
                          <a:ea typeface="Times New Roman"/>
                          <a:cs typeface="Times New Roman"/>
                        </a:rPr>
                        <a:t>IX</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 </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2008-2011</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413</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158</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38.25%</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0"/>
                  </a:ext>
                </a:extLst>
              </a:tr>
              <a:tr h="264459">
                <a:tc>
                  <a:txBody>
                    <a:bodyPr/>
                    <a:lstStyle/>
                    <a:p>
                      <a:pPr algn="just">
                        <a:lnSpc>
                          <a:spcPct val="115000"/>
                        </a:lnSpc>
                        <a:spcAft>
                          <a:spcPts val="0"/>
                        </a:spcAft>
                      </a:pPr>
                      <a:r>
                        <a:rPr lang="en-US" sz="1400" b="1" dirty="0">
                          <a:latin typeface="Times New Roman"/>
                          <a:ea typeface="Times New Roman"/>
                          <a:cs typeface="Times New Roman"/>
                        </a:rPr>
                        <a:t>X</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2011-2016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437</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175</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40%</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1"/>
                  </a:ext>
                </a:extLst>
              </a:tr>
              <a:tr h="264459">
                <a:tc>
                  <a:txBody>
                    <a:bodyPr/>
                    <a:lstStyle/>
                    <a:p>
                      <a:pPr algn="just">
                        <a:lnSpc>
                          <a:spcPct val="115000"/>
                        </a:lnSpc>
                        <a:spcAft>
                          <a:spcPts val="0"/>
                        </a:spcAft>
                      </a:pPr>
                      <a:r>
                        <a:rPr lang="en-US" sz="1400" b="1" dirty="0">
                          <a:latin typeface="Times New Roman"/>
                          <a:ea typeface="Times New Roman"/>
                          <a:cs typeface="Times New Roman"/>
                        </a:rPr>
                        <a:t>XI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2016-2016</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351</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Times New Roman"/>
                          <a:ea typeface="Times New Roman"/>
                          <a:cs typeface="Times New Roman"/>
                        </a:rPr>
                        <a:t>139</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US" sz="1400" b="1">
                          <a:latin typeface="Times New Roman"/>
                          <a:ea typeface="Times New Roman"/>
                          <a:cs typeface="Times New Roman"/>
                        </a:rPr>
                        <a:t>39.60%</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r h="264459">
                <a:tc>
                  <a:txBody>
                    <a:bodyPr/>
                    <a:lstStyle/>
                    <a:p>
                      <a:pPr algn="just">
                        <a:lnSpc>
                          <a:spcPct val="115000"/>
                        </a:lnSpc>
                        <a:spcAft>
                          <a:spcPts val="0"/>
                        </a:spcAft>
                      </a:pPr>
                      <a:r>
                        <a:rPr lang="en-US" sz="1400" b="1" dirty="0">
                          <a:latin typeface="Times New Roman"/>
                          <a:ea typeface="Times New Roman"/>
                          <a:cs typeface="Times New Roman"/>
                        </a:rPr>
                        <a:t>XII</a:t>
                      </a:r>
                      <a:r>
                        <a:rPr lang="ro-RO" sz="1400" b="1" dirty="0">
                          <a:latin typeface="Times New Roman"/>
                          <a:ea typeface="Times New Roman"/>
                          <a:cs typeface="Times New Roman"/>
                        </a:rPr>
                        <a:t> </a:t>
                      </a:r>
                      <a:r>
                        <a:rPr lang="en-US" sz="1400" b="1" dirty="0" err="1">
                          <a:latin typeface="Times New Roman"/>
                          <a:ea typeface="Times New Roman"/>
                          <a:cs typeface="Times New Roman"/>
                        </a:rPr>
                        <a:t>Legislatur</a:t>
                      </a:r>
                      <a:r>
                        <a:rPr lang="ro-RO" sz="1400" b="1" dirty="0">
                          <a:latin typeface="Times New Roman"/>
                          <a:ea typeface="Times New Roman"/>
                          <a:cs typeface="Times New Roman"/>
                        </a:rPr>
                        <a:t>e</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a:ea typeface="Times New Roman"/>
                          <a:cs typeface="Times New Roman"/>
                        </a:rPr>
                        <a:t>2016-</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350</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US" sz="1400" b="1">
                          <a:latin typeface="Times New Roman"/>
                          <a:ea typeface="Times New Roman"/>
                          <a:cs typeface="Times New Roman"/>
                        </a:rPr>
                        <a:t>144</a:t>
                      </a:r>
                      <a:endParaRPr lang="en-US" sz="110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US" sz="1400" b="1" dirty="0">
                          <a:latin typeface="Times New Roman"/>
                          <a:ea typeface="Times New Roman"/>
                          <a:cs typeface="Times New Roman"/>
                        </a:rPr>
                        <a:t>41.14%</a:t>
                      </a:r>
                      <a:endParaRPr lang="en-US" sz="1100" dirty="0">
                        <a:latin typeface="Calibri"/>
                        <a:ea typeface="Times New Roman"/>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13"/>
                  </a:ext>
                </a:extLst>
              </a:tr>
            </a:tbl>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609600"/>
          </a:xfrm>
        </p:spPr>
        <p:txBody>
          <a:bodyPr>
            <a:normAutofit fontScale="90000"/>
          </a:bodyPr>
          <a:lstStyle/>
          <a:p>
            <a:pPr algn="ctr"/>
            <a:br>
              <a:rPr lang="ro-RO" sz="3100" b="1" dirty="0">
                <a:solidFill>
                  <a:srgbClr val="FF0000"/>
                </a:solidFill>
              </a:rPr>
            </a:br>
            <a:r>
              <a:rPr lang="ro-RO" sz="3100" b="1" dirty="0">
                <a:solidFill>
                  <a:srgbClr val="002060"/>
                </a:solidFill>
              </a:rPr>
              <a:t>SPANISH SENATE </a:t>
            </a:r>
            <a:br>
              <a:rPr lang="en-US" dirty="0"/>
            </a:br>
            <a:endParaRPr lang="en-US" dirty="0"/>
          </a:p>
        </p:txBody>
      </p:sp>
      <p:pic>
        <p:nvPicPr>
          <p:cNvPr id="8" name="Picture 7"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9" name="Picture 1" descr="Imagini pentru SIMBOLUL CENTENARULUI"/>
          <p:cNvPicPr>
            <a:picLocks noChangeAspect="1" noChangeArrowheads="1"/>
          </p:cNvPicPr>
          <p:nvPr/>
        </p:nvPicPr>
        <p:blipFill>
          <a:blip r:embed="rId3" cstate="print"/>
          <a:srcRect/>
          <a:stretch>
            <a:fillRect/>
          </a:stretch>
        </p:blipFill>
        <p:spPr bwMode="auto">
          <a:xfrm>
            <a:off x="8369052" y="0"/>
            <a:ext cx="596652" cy="685800"/>
          </a:xfrm>
          <a:prstGeom prst="rect">
            <a:avLst/>
          </a:prstGeom>
          <a:noFill/>
          <a:ln w="9525">
            <a:noFill/>
            <a:miter lim="800000"/>
            <a:headEnd/>
            <a:tailEnd/>
          </a:ln>
        </p:spPr>
      </p:pic>
      <p:sp>
        <p:nvSpPr>
          <p:cNvPr id="14337" name="Rectangle 1"/>
          <p:cNvSpPr>
            <a:spLocks noChangeArrowheads="1"/>
          </p:cNvSpPr>
          <p:nvPr/>
        </p:nvSpPr>
        <p:spPr bwMode="auto">
          <a:xfrm>
            <a:off x="1066800" y="12192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Senate is the </a:t>
            </a: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House of territorial representation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each province, four Senators shall be elected by the voters thereof by universal, free, equal, direct and secret suffrage, under the terms established by an organic law.</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the islands provinces, each island or group of islands with a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Cabildo</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Island Council shall constitute an electoral district for the purpose of electing Senators, of whom there shall be </a:t>
            </a: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three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for each of the larger islands –Gran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Canaria</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Mallorca and Tenerife– and </a:t>
            </a: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one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 each of the following islands or groups of islands: Ibiza-</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Formentera</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Menorca, Fuerteventura,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Gomera</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Hierro</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Lanzarote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and La Palma.</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4338" name="Rectangle 2"/>
          <p:cNvSpPr>
            <a:spLocks noChangeArrowheads="1"/>
          </p:cNvSpPr>
          <p:nvPr/>
        </p:nvSpPr>
        <p:spPr bwMode="auto">
          <a:xfrm>
            <a:off x="1066800" y="4267200"/>
            <a:ext cx="7848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cities of Ceuta and Melilla shall each elect </a:t>
            </a: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two Senators.</a:t>
            </a:r>
            <a:endParaRPr kumimoji="0" lang="en-US"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Autonomous Communities shall, moreover, nominate one Senator and a further Senator for each million inhabitants in their respective territories. The nomination shall be incumbent upon the Legislative Assembly or, in default thereof, upon the Autonomous Community’s highest corporate body, in accordance with the provisions of the Statutes, which shall, in any case, guarantee adequate proportional representation.</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098792" cy="792480"/>
          </a:xfrm>
        </p:spPr>
        <p:txBody>
          <a:bodyPr>
            <a:normAutofit fontScale="90000"/>
          </a:bodyPr>
          <a:lstStyle/>
          <a:p>
            <a:pPr algn="ctr"/>
            <a:br>
              <a:rPr lang="ro-RO" b="1" dirty="0">
                <a:solidFill>
                  <a:srgbClr val="7030A0"/>
                </a:solidFill>
              </a:rPr>
            </a:br>
            <a:br>
              <a:rPr lang="ro-RO" b="1" dirty="0">
                <a:solidFill>
                  <a:srgbClr val="7030A0"/>
                </a:solidFill>
              </a:rPr>
            </a:br>
            <a:r>
              <a:rPr lang="es-ES" b="1" dirty="0">
                <a:solidFill>
                  <a:srgbClr val="7030A0"/>
                </a:solidFill>
              </a:rPr>
              <a:t> </a:t>
            </a:r>
            <a:br>
              <a:rPr lang="en-US" dirty="0"/>
            </a:br>
            <a:endParaRPr lang="en-US" dirty="0"/>
          </a:p>
        </p:txBody>
      </p:sp>
      <p:pic>
        <p:nvPicPr>
          <p:cNvPr id="6" name="Picture 5"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sp>
        <p:nvSpPr>
          <p:cNvPr id="7" name="Rectangle 6"/>
          <p:cNvSpPr/>
          <p:nvPr/>
        </p:nvSpPr>
        <p:spPr>
          <a:xfrm>
            <a:off x="1905000" y="990600"/>
            <a:ext cx="4800600" cy="369332"/>
          </a:xfrm>
          <a:prstGeom prst="rect">
            <a:avLst/>
          </a:prstGeom>
        </p:spPr>
        <p:txBody>
          <a:bodyPr wrap="square">
            <a:spAutoFit/>
          </a:bodyPr>
          <a:lstStyle/>
          <a:p>
            <a:r>
              <a:rPr lang="en-US" dirty="0">
                <a:latin typeface="Times New Roman" pitchFamily="18" charset="0"/>
                <a:cs typeface="Times New Roman" pitchFamily="18" charset="0"/>
              </a:rPr>
              <a:t>The Senate is elected for </a:t>
            </a:r>
            <a:r>
              <a:rPr lang="en-US" b="1" dirty="0">
                <a:solidFill>
                  <a:srgbClr val="002060"/>
                </a:solidFill>
                <a:latin typeface="Times New Roman" pitchFamily="18" charset="0"/>
                <a:cs typeface="Times New Roman" pitchFamily="18" charset="0"/>
              </a:rPr>
              <a:t>four years.</a:t>
            </a:r>
          </a:p>
        </p:txBody>
      </p:sp>
      <p:sp>
        <p:nvSpPr>
          <p:cNvPr id="12289" name="Rectangle 1"/>
          <p:cNvSpPr>
            <a:spLocks noChangeArrowheads="1"/>
          </p:cNvSpPr>
          <p:nvPr/>
        </p:nvSpPr>
        <p:spPr bwMode="auto">
          <a:xfrm>
            <a:off x="1371600" y="1600200"/>
            <a:ext cx="7010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800100" algn="l"/>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Two systems are used to elect the Senate members: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Blip>
                <a:blip r:embed="rId3"/>
              </a:buBlip>
              <a:tabLst>
                <a:tab pos="800100" algn="l"/>
              </a:tabLst>
            </a:pPr>
            <a:r>
              <a:rPr kumimoji="0" lang="ro-RO"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208 senators</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are directly elected in the 52 </a:t>
            </a: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plurinominal</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constituencies (with four senators each), through the limited vote system, in which every voter does not vote a list of candidates, but a maximum of three candidates;</a:t>
            </a:r>
            <a:endParaRPr kumimoji="0" lang="ro-RO"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tab pos="800100" algn="l"/>
              </a:tabLst>
            </a:pPr>
            <a:endParaRPr lang="ro-RO" dirty="0">
              <a:latin typeface="Times New Roman" pitchFamily="18" charset="0"/>
              <a:ea typeface="Calibri" pitchFamily="34"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Blip>
                <a:blip r:embed="rId3"/>
              </a:buBlip>
              <a:tabLst>
                <a:tab pos="8001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other senators are indirectly elected, namely they are appointed by the Legislative Assemblies of the Autonomous Communities, as previously mentioned. </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tab pos="800100" algn="l"/>
              </a:tabLst>
            </a:pPr>
            <a:endParaRPr lang="ro-RO" dirty="0">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tab pos="8001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right to submit candidatures is reserved to the following entities: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800100" algn="l"/>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Political parties and federations registered in the Electoral Register;</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800100" algn="l"/>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Alliances which establish at the time of the election;</a:t>
            </a:r>
          </a:p>
          <a:p>
            <a:pPr marL="0" marR="0" lvl="0" indent="539750" algn="just" defTabSz="914400" rtl="0" eaLnBrk="0" fontAlgn="base" latinLnBrk="0" hangingPunct="0">
              <a:lnSpc>
                <a:spcPct val="100000"/>
              </a:lnSpc>
              <a:spcBef>
                <a:spcPct val="0"/>
              </a:spcBef>
              <a:spcAft>
                <a:spcPct val="0"/>
              </a:spcAft>
              <a:buClrTx/>
              <a:buSzTx/>
              <a:buFontTx/>
              <a:buNone/>
              <a:tabLst>
                <a:tab pos="800100" algn="l"/>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Elector groups</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539750" algn="l" defTabSz="914400" rtl="0" eaLnBrk="0" fontAlgn="base" latinLnBrk="0" hangingPunct="0">
              <a:lnSpc>
                <a:spcPct val="100000"/>
              </a:lnSpc>
              <a:spcBef>
                <a:spcPct val="0"/>
              </a:spcBef>
              <a:spcAft>
                <a:spcPct val="0"/>
              </a:spcAft>
              <a:buClrTx/>
              <a:buSzTx/>
              <a:buFontTx/>
              <a:buNone/>
              <a:tabLst>
                <a:tab pos="800100" algn="l"/>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802880" cy="914400"/>
          </a:xfrm>
        </p:spPr>
        <p:txBody>
          <a:bodyPr>
            <a:normAutofit/>
          </a:bodyPr>
          <a:lstStyle/>
          <a:p>
            <a:pPr algn="ctr"/>
            <a:r>
              <a:rPr lang="ro-RO" sz="2800" b="1" dirty="0">
                <a:solidFill>
                  <a:srgbClr val="FF0000"/>
                </a:solidFill>
                <a:latin typeface="Times New Roman" pitchFamily="18" charset="0"/>
                <a:cs typeface="Times New Roman" pitchFamily="18" charset="0"/>
              </a:rPr>
              <a:t>SPANISH SENATE</a:t>
            </a:r>
            <a:endParaRPr lang="en-US" sz="2800" b="1" dirty="0">
              <a:solidFill>
                <a:srgbClr val="FF0000"/>
              </a:solidFill>
              <a:latin typeface="Times New Roman" pitchFamily="18" charset="0"/>
              <a:cs typeface="Times New Roman" pitchFamily="18" charset="0"/>
            </a:endParaRPr>
          </a:p>
        </p:txBody>
      </p:sp>
      <p:pic>
        <p:nvPicPr>
          <p:cNvPr id="5" name="Picture 4"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6"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11265" name="Rectangle 1"/>
          <p:cNvSpPr>
            <a:spLocks noChangeArrowheads="1"/>
          </p:cNvSpPr>
          <p:nvPr/>
        </p:nvSpPr>
        <p:spPr bwMode="auto">
          <a:xfrm>
            <a:off x="1143000" y="1371601"/>
            <a:ext cx="77724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Arend</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Lijphart</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characterizes the Spanish Senate as being "</a:t>
            </a: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incongruent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for three reasons: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continental provinces (except for the islands and the two North African enclaves) are equally represented;</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majority of senators are elected through a semi-proportional limited system (in contrast to the RP method which is used to elect the first Chamber);</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nearly a fifth of the senators are elected by the legislatures of the autonomous</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regions</a:t>
            </a:r>
            <a:r>
              <a:rPr lang="ro-RO" dirty="0">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endParaRPr kumimoji="0" lang="ro-RO"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72400" cy="914400"/>
          </a:xfrm>
        </p:spPr>
        <p:txBody>
          <a:bodyPr>
            <a:noAutofit/>
          </a:bodyPr>
          <a:lstStyle/>
          <a:p>
            <a:pPr algn="ctr"/>
            <a:r>
              <a:rPr lang="ro-RO" sz="2800" b="1"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Women's representation </a:t>
            </a:r>
            <a:br>
              <a:rPr lang="ro-RO" sz="2800" b="1" dirty="0">
                <a:solidFill>
                  <a:srgbClr val="002060"/>
                </a:solidFill>
                <a:latin typeface="Times New Roman" pitchFamily="18" charset="0"/>
                <a:cs typeface="Times New Roman" pitchFamily="18" charset="0"/>
              </a:rPr>
            </a:br>
            <a:r>
              <a:rPr lang="en-US" sz="2800" b="1" dirty="0">
                <a:solidFill>
                  <a:srgbClr val="002060"/>
                </a:solidFill>
                <a:latin typeface="Times New Roman" pitchFamily="18" charset="0"/>
                <a:cs typeface="Times New Roman" pitchFamily="18" charset="0"/>
              </a:rPr>
              <a:t>in the Spanish Senate (1977-2016)</a:t>
            </a:r>
            <a:endParaRPr lang="en-US" sz="2800" dirty="0">
              <a:solidFill>
                <a:srgbClr val="002060"/>
              </a:solidFill>
              <a:latin typeface="Times New Roman" pitchFamily="18" charset="0"/>
              <a:cs typeface="Times New Roman" pitchFamily="18" charset="0"/>
            </a:endParaRPr>
          </a:p>
        </p:txBody>
      </p:sp>
      <p:pic>
        <p:nvPicPr>
          <p:cNvPr id="4" name="Picture 1" descr="Imagini pentru SIMBOLUL CENTENARULUI"/>
          <p:cNvPicPr>
            <a:picLocks noChangeAspect="1" noChangeArrowheads="1"/>
          </p:cNvPicPr>
          <p:nvPr/>
        </p:nvPicPr>
        <p:blipFill>
          <a:blip r:embed="rId2"/>
          <a:srcRect/>
          <a:stretch>
            <a:fillRect/>
          </a:stretch>
        </p:blipFill>
        <p:spPr bwMode="auto">
          <a:xfrm>
            <a:off x="8170168" y="0"/>
            <a:ext cx="795536" cy="914400"/>
          </a:xfrm>
          <a:prstGeom prst="rect">
            <a:avLst/>
          </a:prstGeom>
          <a:noFill/>
          <a:ln w="9525">
            <a:noFill/>
            <a:miter lim="800000"/>
            <a:headEnd/>
            <a:tailEnd/>
          </a:ln>
        </p:spPr>
      </p:pic>
      <p:pic>
        <p:nvPicPr>
          <p:cNvPr id="5" name="Picture 4" descr="Imagini pentru STEAGUL SPANIEI"/>
          <p:cNvPicPr>
            <a:picLocks noChangeAspect="1" noChangeArrowheads="1"/>
          </p:cNvPicPr>
          <p:nvPr/>
        </p:nvPicPr>
        <p:blipFill>
          <a:blip r:embed="rId3" cstate="print"/>
          <a:srcRect/>
          <a:stretch>
            <a:fillRect/>
          </a:stretch>
        </p:blipFill>
        <p:spPr bwMode="auto">
          <a:xfrm>
            <a:off x="990600" y="152400"/>
            <a:ext cx="738554" cy="533400"/>
          </a:xfrm>
          <a:prstGeom prst="rect">
            <a:avLst/>
          </a:prstGeom>
          <a:noFill/>
        </p:spPr>
      </p:pic>
      <p:graphicFrame>
        <p:nvGraphicFramePr>
          <p:cNvPr id="6" name="Table 5"/>
          <p:cNvGraphicFramePr>
            <a:graphicFrameLocks noGrp="1"/>
          </p:cNvGraphicFramePr>
          <p:nvPr/>
        </p:nvGraphicFramePr>
        <p:xfrm>
          <a:off x="1371600" y="1143000"/>
          <a:ext cx="7162800" cy="5047488"/>
        </p:xfrm>
        <a:graphic>
          <a:graphicData uri="http://schemas.openxmlformats.org/drawingml/2006/table">
            <a:tbl>
              <a:tblPr/>
              <a:tblGrid>
                <a:gridCol w="2174213">
                  <a:extLst>
                    <a:ext uri="{9D8B030D-6E8A-4147-A177-3AD203B41FA5}">
                      <a16:colId xmlns:a16="http://schemas.microsoft.com/office/drawing/2014/main" val="20000"/>
                    </a:ext>
                  </a:extLst>
                </a:gridCol>
                <a:gridCol w="1623288">
                  <a:extLst>
                    <a:ext uri="{9D8B030D-6E8A-4147-A177-3AD203B41FA5}">
                      <a16:colId xmlns:a16="http://schemas.microsoft.com/office/drawing/2014/main" val="20001"/>
                    </a:ext>
                  </a:extLst>
                </a:gridCol>
                <a:gridCol w="1135992">
                  <a:extLst>
                    <a:ext uri="{9D8B030D-6E8A-4147-A177-3AD203B41FA5}">
                      <a16:colId xmlns:a16="http://schemas.microsoft.com/office/drawing/2014/main" val="20002"/>
                    </a:ext>
                  </a:extLst>
                </a:gridCol>
                <a:gridCol w="1269456">
                  <a:extLst>
                    <a:ext uri="{9D8B030D-6E8A-4147-A177-3AD203B41FA5}">
                      <a16:colId xmlns:a16="http://schemas.microsoft.com/office/drawing/2014/main" val="20003"/>
                    </a:ext>
                  </a:extLst>
                </a:gridCol>
                <a:gridCol w="959851">
                  <a:extLst>
                    <a:ext uri="{9D8B030D-6E8A-4147-A177-3AD203B41FA5}">
                      <a16:colId xmlns:a16="http://schemas.microsoft.com/office/drawing/2014/main" val="20004"/>
                    </a:ext>
                  </a:extLst>
                </a:gridCol>
              </a:tblGrid>
              <a:tr h="579120">
                <a:tc>
                  <a:txBody>
                    <a:bodyPr/>
                    <a:lstStyle/>
                    <a:p>
                      <a:pPr algn="ctr">
                        <a:lnSpc>
                          <a:spcPct val="115000"/>
                        </a:lnSpc>
                        <a:spcAft>
                          <a:spcPts val="0"/>
                        </a:spcAft>
                      </a:pP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o-RO" sz="1800" b="1" dirty="0" err="1">
                          <a:latin typeface="Times New Roman"/>
                          <a:ea typeface="Times New Roman"/>
                          <a:cs typeface="Times New Roman"/>
                        </a:rPr>
                        <a:t>Between</a:t>
                      </a:r>
                      <a:r>
                        <a:rPr lang="ro-RO" sz="1800" b="1" dirty="0">
                          <a:latin typeface="Times New Roman"/>
                          <a:ea typeface="Times New Roman"/>
                          <a:cs typeface="Times New Roman"/>
                        </a:rPr>
                        <a:t> </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dirty="0">
                          <a:latin typeface="Times New Roman"/>
                          <a:ea typeface="Times New Roman"/>
                          <a:cs typeface="Times New Roman"/>
                        </a:rPr>
                        <a:t>Total </a:t>
                      </a:r>
                      <a:r>
                        <a:rPr lang="ro-RO" sz="1800" b="1" dirty="0" err="1">
                          <a:latin typeface="Times New Roman"/>
                          <a:ea typeface="Times New Roman"/>
                          <a:cs typeface="Times New Roman"/>
                        </a:rPr>
                        <a:t>seats</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o-RO" sz="1800" b="1" dirty="0" err="1">
                          <a:latin typeface="Times New Roman"/>
                          <a:ea typeface="Times New Roman"/>
                          <a:cs typeface="Times New Roman"/>
                        </a:rPr>
                        <a:t>Women</a:t>
                      </a:r>
                      <a:r>
                        <a:rPr lang="ro-RO" sz="1800" b="1" baseline="0" dirty="0">
                          <a:latin typeface="Times New Roman"/>
                          <a:ea typeface="Times New Roman"/>
                          <a:cs typeface="Times New Roman"/>
                        </a:rPr>
                        <a:t> s</a:t>
                      </a:r>
                    </a:p>
                    <a:p>
                      <a:pPr algn="ctr">
                        <a:lnSpc>
                          <a:spcPct val="115000"/>
                        </a:lnSpc>
                        <a:spcAft>
                          <a:spcPts val="0"/>
                        </a:spcAft>
                      </a:pPr>
                      <a:r>
                        <a:rPr lang="ro-RO" sz="1800" b="1" baseline="0" dirty="0" err="1">
                          <a:latin typeface="Times New Roman"/>
                          <a:ea typeface="Times New Roman"/>
                          <a:cs typeface="Times New Roman"/>
                        </a:rPr>
                        <a:t>seats</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dirty="0">
                          <a:latin typeface="Times New Roman"/>
                          <a:ea typeface="Times New Roman"/>
                          <a:cs typeface="Times New Roman"/>
                        </a:rPr>
                        <a:t>%</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89560">
                <a:tc>
                  <a:txBody>
                    <a:bodyPr/>
                    <a:lstStyle/>
                    <a:p>
                      <a:pPr algn="just">
                        <a:lnSpc>
                          <a:spcPct val="115000"/>
                        </a:lnSpc>
                        <a:spcAft>
                          <a:spcPts val="0"/>
                        </a:spcAft>
                      </a:pPr>
                      <a:r>
                        <a:rPr lang="ro-RO" sz="1800" b="1" dirty="0">
                          <a:latin typeface="Times New Roman"/>
                          <a:ea typeface="Times New Roman"/>
                          <a:cs typeface="Times New Roman"/>
                        </a:rPr>
                        <a:t>Constituent </a:t>
                      </a:r>
                      <a:r>
                        <a:rPr lang="ro-RO" sz="1800" b="1" dirty="0" err="1">
                          <a:latin typeface="Times New Roman"/>
                          <a:ea typeface="Times New Roman"/>
                          <a:cs typeface="Times New Roman"/>
                        </a:rPr>
                        <a:t>Assembly</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a:latin typeface="Times New Roman"/>
                          <a:ea typeface="Times New Roman"/>
                          <a:cs typeface="Times New Roman"/>
                        </a:rPr>
                        <a:t>1977-1979</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a:latin typeface="Times New Roman"/>
                          <a:ea typeface="Times New Roman"/>
                          <a:cs typeface="Times New Roman"/>
                        </a:rPr>
                        <a:t>206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2.91%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289560">
                <a:tc>
                  <a:txBody>
                    <a:bodyPr/>
                    <a:lstStyle/>
                    <a:p>
                      <a:pPr algn="just">
                        <a:lnSpc>
                          <a:spcPct val="115000"/>
                        </a:lnSpc>
                        <a:spcAft>
                          <a:spcPts val="0"/>
                        </a:spcAft>
                      </a:pPr>
                      <a:r>
                        <a:rPr lang="en-US" sz="1800" b="1" dirty="0">
                          <a:latin typeface="Times New Roman"/>
                          <a:ea typeface="Times New Roman"/>
                          <a:cs typeface="Times New Roman"/>
                        </a:rPr>
                        <a:t>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1979-1982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213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2.81%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89560">
                <a:tc>
                  <a:txBody>
                    <a:bodyPr/>
                    <a:lstStyle/>
                    <a:p>
                      <a:pPr algn="just">
                        <a:lnSpc>
                          <a:spcPct val="115000"/>
                        </a:lnSpc>
                        <a:spcAft>
                          <a:spcPts val="0"/>
                        </a:spcAft>
                      </a:pPr>
                      <a:r>
                        <a:rPr lang="en-US" sz="1800" b="1" dirty="0">
                          <a:latin typeface="Times New Roman"/>
                          <a:ea typeface="Times New Roman"/>
                          <a:cs typeface="Times New Roman"/>
                        </a:rPr>
                        <a:t>II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1982-1986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254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12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4.72%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89560">
                <a:tc>
                  <a:txBody>
                    <a:bodyPr/>
                    <a:lstStyle/>
                    <a:p>
                      <a:pPr algn="just">
                        <a:lnSpc>
                          <a:spcPct val="115000"/>
                        </a:lnSpc>
                        <a:spcAft>
                          <a:spcPts val="0"/>
                        </a:spcAft>
                      </a:pPr>
                      <a:r>
                        <a:rPr lang="en-US" sz="1800" b="1" dirty="0">
                          <a:latin typeface="Times New Roman"/>
                          <a:ea typeface="Times New Roman"/>
                          <a:cs typeface="Times New Roman"/>
                        </a:rPr>
                        <a:t>III</a:t>
                      </a:r>
                      <a:r>
                        <a:rPr lang="ro-RO" sz="1800" b="1" dirty="0">
                          <a:latin typeface="Times New Roman"/>
                          <a:ea typeface="Times New Roman"/>
                          <a:cs typeface="Times New Roman"/>
                        </a:rPr>
                        <a:t> </a:t>
                      </a:r>
                      <a:r>
                        <a:rPr lang="en-US" sz="1800" b="1" dirty="0">
                          <a:latin typeface="Times New Roman"/>
                          <a:ea typeface="Times New Roman"/>
                          <a:cs typeface="Times New Roman"/>
                        </a:rPr>
                        <a:t>Legislature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1986-1989</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266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16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6.01%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289560">
                <a:tc>
                  <a:txBody>
                    <a:bodyPr/>
                    <a:lstStyle/>
                    <a:p>
                      <a:pPr algn="just">
                        <a:lnSpc>
                          <a:spcPct val="115000"/>
                        </a:lnSpc>
                        <a:spcAft>
                          <a:spcPts val="0"/>
                        </a:spcAft>
                      </a:pPr>
                      <a:r>
                        <a:rPr lang="en-US" sz="1800" b="1" dirty="0">
                          <a:latin typeface="Times New Roman"/>
                          <a:ea typeface="Times New Roman"/>
                          <a:cs typeface="Times New Roman"/>
                        </a:rPr>
                        <a:t>IV</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1989-1993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277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34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12.27%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289560">
                <a:tc>
                  <a:txBody>
                    <a:bodyPr/>
                    <a:lstStyle/>
                    <a:p>
                      <a:pPr algn="just">
                        <a:lnSpc>
                          <a:spcPct val="115000"/>
                        </a:lnSpc>
                        <a:spcAft>
                          <a:spcPts val="0"/>
                        </a:spcAft>
                      </a:pPr>
                      <a:r>
                        <a:rPr lang="en-US" sz="1800" b="1" dirty="0">
                          <a:latin typeface="Times New Roman"/>
                          <a:ea typeface="Times New Roman"/>
                          <a:cs typeface="Times New Roman"/>
                        </a:rPr>
                        <a:t>V</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1993-1996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256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37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dirty="0">
                          <a:latin typeface="Times New Roman"/>
                          <a:ea typeface="Times New Roman"/>
                          <a:cs typeface="Times New Roman"/>
                        </a:rPr>
                        <a:t>14.45%</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289560">
                <a:tc>
                  <a:txBody>
                    <a:bodyPr/>
                    <a:lstStyle/>
                    <a:p>
                      <a:pPr algn="just">
                        <a:lnSpc>
                          <a:spcPct val="115000"/>
                        </a:lnSpc>
                        <a:spcAft>
                          <a:spcPts val="0"/>
                        </a:spcAft>
                      </a:pPr>
                      <a:r>
                        <a:rPr lang="en-US" sz="1800" b="1" dirty="0">
                          <a:latin typeface="Times New Roman"/>
                          <a:ea typeface="Times New Roman"/>
                          <a:cs typeface="Times New Roman"/>
                        </a:rPr>
                        <a:t>VI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1996-2000</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258</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43</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16.66%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289560">
                <a:tc>
                  <a:txBody>
                    <a:bodyPr/>
                    <a:lstStyle/>
                    <a:p>
                      <a:pPr algn="just">
                        <a:lnSpc>
                          <a:spcPct val="115000"/>
                        </a:lnSpc>
                        <a:spcAft>
                          <a:spcPts val="0"/>
                        </a:spcAft>
                      </a:pPr>
                      <a:r>
                        <a:rPr lang="en-US" sz="1800" b="1" dirty="0">
                          <a:latin typeface="Times New Roman"/>
                          <a:ea typeface="Times New Roman"/>
                          <a:cs typeface="Times New Roman"/>
                        </a:rPr>
                        <a:t>VII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2000-2004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258</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75</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29.06%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289560">
                <a:tc>
                  <a:txBody>
                    <a:bodyPr/>
                    <a:lstStyle/>
                    <a:p>
                      <a:pPr algn="just">
                        <a:lnSpc>
                          <a:spcPct val="115000"/>
                        </a:lnSpc>
                        <a:spcAft>
                          <a:spcPts val="0"/>
                        </a:spcAft>
                      </a:pPr>
                      <a:r>
                        <a:rPr lang="en-US" sz="1800" b="1" dirty="0">
                          <a:latin typeface="Times New Roman"/>
                          <a:ea typeface="Times New Roman"/>
                          <a:cs typeface="Times New Roman"/>
                        </a:rPr>
                        <a:t>VIII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 </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2004-2008</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259</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74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28.57%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289560">
                <a:tc>
                  <a:txBody>
                    <a:bodyPr/>
                    <a:lstStyle/>
                    <a:p>
                      <a:pPr algn="just">
                        <a:lnSpc>
                          <a:spcPct val="115000"/>
                        </a:lnSpc>
                        <a:spcAft>
                          <a:spcPts val="0"/>
                        </a:spcAft>
                      </a:pPr>
                      <a:r>
                        <a:rPr lang="en-US" sz="1800" b="1" dirty="0">
                          <a:latin typeface="Times New Roman"/>
                          <a:ea typeface="Times New Roman"/>
                          <a:cs typeface="Times New Roman"/>
                        </a:rPr>
                        <a:t>IX</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2008-2011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262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dirty="0">
                          <a:latin typeface="Times New Roman"/>
                          <a:ea typeface="Times New Roman"/>
                          <a:cs typeface="Times New Roman"/>
                        </a:rPr>
                        <a:t>101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a:latin typeface="Times New Roman"/>
                          <a:ea typeface="Times New Roman"/>
                          <a:cs typeface="Times New Roman"/>
                        </a:rPr>
                        <a:t>38.54%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289560">
                <a:tc>
                  <a:txBody>
                    <a:bodyPr/>
                    <a:lstStyle/>
                    <a:p>
                      <a:pPr algn="just">
                        <a:lnSpc>
                          <a:spcPct val="115000"/>
                        </a:lnSpc>
                        <a:spcAft>
                          <a:spcPts val="0"/>
                        </a:spcAft>
                      </a:pPr>
                      <a:r>
                        <a:rPr lang="en-US" sz="1800" b="1" dirty="0">
                          <a:latin typeface="Times New Roman"/>
                          <a:ea typeface="Times New Roman"/>
                          <a:cs typeface="Times New Roman"/>
                        </a:rPr>
                        <a:t>X</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a:latin typeface="Times New Roman"/>
                          <a:ea typeface="Times New Roman"/>
                          <a:cs typeface="Times New Roman"/>
                        </a:rPr>
                        <a:t>2011-2016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a:latin typeface="Times New Roman"/>
                          <a:ea typeface="Times New Roman"/>
                          <a:cs typeface="Times New Roman"/>
                        </a:rPr>
                        <a:t>265</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dirty="0">
                          <a:latin typeface="Times New Roman"/>
                          <a:ea typeface="Times New Roman"/>
                          <a:cs typeface="Times New Roman"/>
                        </a:rPr>
                        <a:t>123</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b="1" dirty="0">
                          <a:latin typeface="Times New Roman"/>
                          <a:ea typeface="Times New Roman"/>
                          <a:cs typeface="Times New Roman"/>
                        </a:rPr>
                        <a:t>46.41%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89560">
                <a:tc>
                  <a:txBody>
                    <a:bodyPr/>
                    <a:lstStyle/>
                    <a:p>
                      <a:pPr algn="just">
                        <a:lnSpc>
                          <a:spcPct val="115000"/>
                        </a:lnSpc>
                        <a:spcAft>
                          <a:spcPts val="0"/>
                        </a:spcAft>
                      </a:pPr>
                      <a:r>
                        <a:rPr lang="en-US" sz="1800" b="1" dirty="0">
                          <a:latin typeface="Times New Roman"/>
                          <a:ea typeface="Times New Roman"/>
                          <a:cs typeface="Times New Roman"/>
                        </a:rPr>
                        <a:t>XI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2016-2016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265</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104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dirty="0">
                          <a:latin typeface="Times New Roman"/>
                          <a:ea typeface="Times New Roman"/>
                          <a:cs typeface="Times New Roman"/>
                        </a:rPr>
                        <a:t>39.24%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2"/>
                  </a:ext>
                </a:extLst>
              </a:tr>
              <a:tr h="289560">
                <a:tc>
                  <a:txBody>
                    <a:bodyPr/>
                    <a:lstStyle/>
                    <a:p>
                      <a:pPr algn="just">
                        <a:lnSpc>
                          <a:spcPct val="115000"/>
                        </a:lnSpc>
                        <a:spcAft>
                          <a:spcPts val="0"/>
                        </a:spcAft>
                      </a:pPr>
                      <a:r>
                        <a:rPr lang="en-US" sz="1800" b="1" dirty="0">
                          <a:latin typeface="Times New Roman"/>
                          <a:ea typeface="Times New Roman"/>
                          <a:cs typeface="Times New Roman"/>
                        </a:rPr>
                        <a:t>XII</a:t>
                      </a:r>
                      <a:r>
                        <a:rPr lang="ro-RO" sz="1800" b="1" dirty="0">
                          <a:latin typeface="Times New Roman"/>
                          <a:ea typeface="Times New Roman"/>
                          <a:cs typeface="Times New Roman"/>
                        </a:rPr>
                        <a:t> </a:t>
                      </a:r>
                      <a:r>
                        <a:rPr lang="en-US" sz="1800" b="1" dirty="0" err="1">
                          <a:latin typeface="Times New Roman"/>
                          <a:ea typeface="Times New Roman"/>
                          <a:cs typeface="Times New Roman"/>
                        </a:rPr>
                        <a:t>Legislatur</a:t>
                      </a:r>
                      <a:r>
                        <a:rPr lang="ro-RO" sz="1800" b="1" dirty="0">
                          <a:latin typeface="Times New Roman"/>
                          <a:ea typeface="Times New Roman"/>
                          <a:cs typeface="Times New Roman"/>
                        </a:rPr>
                        <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2016-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266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800">
                          <a:latin typeface="Times New Roman"/>
                          <a:ea typeface="Times New Roman"/>
                          <a:cs typeface="Times New Roman"/>
                        </a:rPr>
                        <a:t>97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800" b="1" dirty="0">
                          <a:latin typeface="Times New Roman"/>
                          <a:ea typeface="Times New Roman"/>
                          <a:cs typeface="Times New Roman"/>
                        </a:rPr>
                        <a:t>36.46%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1066800" y="1066800"/>
            <a:ext cx="8001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1619250" algn="l"/>
              </a:tabLst>
            </a:pP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The presence of women in the Senate has been increased by the electoral reform of 2007, which imposes a balanced number of men and women in the composition of candidate lists.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19250" algn="l"/>
              </a:tabLst>
            </a:pP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However, the above mentioned figures do not represent a balanced composition if we take into consideration the balance between the seats held by men and women in the Spanish Senate. The reason for this imbalance is </a:t>
            </a:r>
            <a:r>
              <a:rPr kumimoji="0" lang="en-US"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largly</a:t>
            </a: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triggered by the electoral system of the Spanish Senate, which impedes balanced candidacies, particularly in comparison with Deputies Congress. Furthermore, the elector may distribute his three votes freely, therefore parity shall also depend on his choice.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1066800" y="3962400"/>
            <a:ext cx="7696200" cy="2031325"/>
          </a:xfrm>
          <a:prstGeom prst="rect">
            <a:avLst/>
          </a:prstGeom>
        </p:spPr>
        <p:txBody>
          <a:bodyPr wrap="square">
            <a:spAutoFit/>
          </a:bodyPr>
          <a:lstStyle/>
          <a:p>
            <a:pPr indent="461963" algn="just"/>
            <a:r>
              <a:rPr lang="en-US" dirty="0">
                <a:latin typeface="Times New Roman" pitchFamily="18" charset="0"/>
                <a:cs typeface="Times New Roman" pitchFamily="18" charset="0"/>
              </a:rPr>
              <a:t>On the other side, in the case of Senator women appointed by Independent Regional Parliaments, the requirement for proportional distribution between their Parliamentary Groups also impedes this balance since there are groups which can only appoint one candidate. Therefore, one of the genders will always go unrepresented through this manner. Moreover, the fact that certain Self-Governing Communities appoint a smaller and odd number of senators determine this imbalanced and derogatory number of female representatives </a:t>
            </a:r>
          </a:p>
        </p:txBody>
      </p:sp>
      <p:pic>
        <p:nvPicPr>
          <p:cNvPr id="7" name="Picture 6" descr="Imagini pentru STEAGUL SPANIEI"/>
          <p:cNvPicPr>
            <a:picLocks noChangeAspect="1" noChangeArrowheads="1"/>
          </p:cNvPicPr>
          <p:nvPr/>
        </p:nvPicPr>
        <p:blipFill>
          <a:blip r:embed="rId2" cstate="print"/>
          <a:srcRect/>
          <a:stretch>
            <a:fillRect/>
          </a:stretch>
        </p:blipFill>
        <p:spPr bwMode="auto">
          <a:xfrm>
            <a:off x="1143000" y="152400"/>
            <a:ext cx="738554" cy="533400"/>
          </a:xfrm>
          <a:prstGeom prst="rect">
            <a:avLst/>
          </a:prstGeom>
          <a:noFill/>
        </p:spPr>
      </p:pic>
      <p:pic>
        <p:nvPicPr>
          <p:cNvPr id="8"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924800" cy="990600"/>
          </a:xfrm>
        </p:spPr>
        <p:txBody>
          <a:bodyPr>
            <a:normAutofit/>
          </a:bodyPr>
          <a:lstStyle/>
          <a:p>
            <a:pPr algn="ctr"/>
            <a:r>
              <a:rPr lang="ro-RO" sz="2400" b="1" dirty="0">
                <a:solidFill>
                  <a:srgbClr val="C00000"/>
                </a:solidFill>
                <a:latin typeface="Times New Roman" pitchFamily="18" charset="0"/>
                <a:cs typeface="Times New Roman" pitchFamily="18" charset="0"/>
              </a:rPr>
              <a:t>CONCLUSIONS SPAIN</a:t>
            </a:r>
            <a:endParaRPr lang="en-US" sz="2400" b="1" dirty="0">
              <a:solidFill>
                <a:srgbClr val="C00000"/>
              </a:solidFill>
              <a:latin typeface="Times New Roman" pitchFamily="18" charset="0"/>
              <a:cs typeface="Times New Roman" pitchFamily="18" charset="0"/>
            </a:endParaRPr>
          </a:p>
        </p:txBody>
      </p:sp>
      <p:pic>
        <p:nvPicPr>
          <p:cNvPr id="5" name="Picture 1" descr="Imagini pentru SIMBOLUL CENTENARULUI"/>
          <p:cNvPicPr>
            <a:picLocks noChangeAspect="1" noChangeArrowheads="1"/>
          </p:cNvPicPr>
          <p:nvPr/>
        </p:nvPicPr>
        <p:blipFill>
          <a:blip r:embed="rId2"/>
          <a:srcRect/>
          <a:stretch>
            <a:fillRect/>
          </a:stretch>
        </p:blipFill>
        <p:spPr bwMode="auto">
          <a:xfrm>
            <a:off x="8170168" y="0"/>
            <a:ext cx="795536" cy="914400"/>
          </a:xfrm>
          <a:prstGeom prst="rect">
            <a:avLst/>
          </a:prstGeom>
          <a:noFill/>
          <a:ln w="9525">
            <a:noFill/>
            <a:miter lim="800000"/>
            <a:headEnd/>
            <a:tailEnd/>
          </a:ln>
        </p:spPr>
      </p:pic>
      <p:pic>
        <p:nvPicPr>
          <p:cNvPr id="6" name="Picture 5" descr="Imagini pentru STEAGUL SPANIEI"/>
          <p:cNvPicPr>
            <a:picLocks noChangeAspect="1" noChangeArrowheads="1"/>
          </p:cNvPicPr>
          <p:nvPr/>
        </p:nvPicPr>
        <p:blipFill>
          <a:blip r:embed="rId3" cstate="print"/>
          <a:srcRect/>
          <a:stretch>
            <a:fillRect/>
          </a:stretch>
        </p:blipFill>
        <p:spPr bwMode="auto">
          <a:xfrm>
            <a:off x="1219201" y="152400"/>
            <a:ext cx="738554" cy="533400"/>
          </a:xfrm>
          <a:prstGeom prst="rect">
            <a:avLst/>
          </a:prstGeom>
          <a:noFill/>
        </p:spPr>
      </p:pic>
      <p:sp>
        <p:nvSpPr>
          <p:cNvPr id="9217" name="Rectangle 1"/>
          <p:cNvSpPr>
            <a:spLocks noChangeArrowheads="1"/>
          </p:cNvSpPr>
          <p:nvPr/>
        </p:nvSpPr>
        <p:spPr bwMode="auto">
          <a:xfrm>
            <a:off x="990600" y="1143000"/>
            <a:ext cx="8077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Although important steps have been taken in Spain's legislation and political life not only to effectively implement the principle of equal opportunities between women and men, but also in terms of a larger representation of women in the Spanish Parliament, </a:t>
            </a:r>
            <a:r>
              <a:rPr kumimoji="0" lang="en-US" b="1" i="0" u="none" strike="noStrike" cap="none" normalizeH="0" baseline="0" dirty="0">
                <a:ln>
                  <a:noFill/>
                </a:ln>
                <a:solidFill>
                  <a:schemeClr val="accent3">
                    <a:lumMod val="75000"/>
                  </a:schemeClr>
                </a:solidFill>
                <a:effectLst/>
                <a:latin typeface="Times New Roman" pitchFamily="18" charset="0"/>
                <a:ea typeface="Times New Roman" pitchFamily="18" charset="0"/>
                <a:cs typeface="Times New Roman" pitchFamily="18" charset="0"/>
              </a:rPr>
              <a:t>there is always room for the improvement </a:t>
            </a: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of these two aspects.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Therefore, with regard to women's rights in Spain, particularly of their political rights, we can conclude that:</a:t>
            </a:r>
            <a:endParaRPr kumimoji="0" lang="ro-RO"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221" name="Rectangle 5"/>
          <p:cNvSpPr>
            <a:spLocks noChangeArrowheads="1"/>
          </p:cNvSpPr>
          <p:nvPr/>
        </p:nvSpPr>
        <p:spPr bwMode="auto">
          <a:xfrm>
            <a:off x="1143000" y="2971800"/>
            <a:ext cx="7848600" cy="40465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61963" algn="just" eaLnBrk="1" fontAlgn="base" hangingPunct="1">
              <a:spcBef>
                <a:spcPct val="0"/>
              </a:spcBef>
              <a:spcAft>
                <a:spcPct val="0"/>
              </a:spcAft>
              <a:buBlip>
                <a:blip r:embed="rId4"/>
              </a:buBlip>
            </a:pPr>
            <a:r>
              <a:rPr lang="en-US" dirty="0">
                <a:solidFill>
                  <a:srgbClr val="C00000"/>
                </a:solidFill>
                <a:latin typeface="Times New Roman" pitchFamily="18" charset="0"/>
                <a:ea typeface="Times New Roman" pitchFamily="18" charset="0"/>
                <a:cs typeface="Times New Roman" pitchFamily="18" charset="0"/>
              </a:rPr>
              <a:t>the feminist movement in Spain has been the main driver of getting </a:t>
            </a:r>
          </a:p>
          <a:p>
            <a:pPr indent="0" algn="just" eaLnBrk="0" fontAlgn="base" hangingPunct="0">
              <a:spcBef>
                <a:spcPct val="0"/>
              </a:spcBef>
              <a:spcAft>
                <a:spcPct val="0"/>
              </a:spcAft>
              <a:buFontTx/>
              <a:buNone/>
            </a:pPr>
            <a:r>
              <a:rPr lang="en-US" dirty="0">
                <a:solidFill>
                  <a:srgbClr val="C00000"/>
                </a:solidFill>
                <a:latin typeface="Times New Roman" pitchFamily="18" charset="0"/>
                <a:ea typeface="Times New Roman" pitchFamily="18" charset="0"/>
                <a:cs typeface="Times New Roman" pitchFamily="18" charset="0"/>
              </a:rPr>
              <a:t>their rights. If the first battle was given to obtain the right to vote, today we are talking about the right to a gender </a:t>
            </a:r>
            <a:r>
              <a:rPr lang="en-US" b="1" dirty="0">
                <a:solidFill>
                  <a:srgbClr val="C00000"/>
                </a:solidFill>
                <a:latin typeface="Times New Roman" pitchFamily="18" charset="0"/>
                <a:ea typeface="Times New Roman" pitchFamily="18" charset="0"/>
                <a:cs typeface="Times New Roman" pitchFamily="18" charset="0"/>
              </a:rPr>
              <a:t>parity representation </a:t>
            </a:r>
            <a:r>
              <a:rPr lang="en-US" dirty="0">
                <a:solidFill>
                  <a:srgbClr val="C00000"/>
                </a:solidFill>
                <a:latin typeface="Times New Roman" pitchFamily="18" charset="0"/>
                <a:ea typeface="Times New Roman" pitchFamily="18" charset="0"/>
                <a:cs typeface="Times New Roman" pitchFamily="18" charset="0"/>
              </a:rPr>
              <a:t>(</a:t>
            </a:r>
            <a:r>
              <a:rPr lang="en-US" b="1" dirty="0">
                <a:solidFill>
                  <a:srgbClr val="C00000"/>
                </a:solidFill>
                <a:latin typeface="Times New Roman" pitchFamily="18" charset="0"/>
                <a:ea typeface="Times New Roman" pitchFamily="18" charset="0"/>
                <a:cs typeface="Times New Roman" pitchFamily="18" charset="0"/>
              </a:rPr>
              <a:t>parity democracy)</a:t>
            </a:r>
            <a:r>
              <a:rPr lang="ro-RO" dirty="0">
                <a:solidFill>
                  <a:srgbClr val="C00000"/>
                </a:solidFill>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4"/>
              </a:buBlip>
              <a:tabLst/>
            </a:pPr>
            <a:r>
              <a:rPr kumimoji="0" lang="ro-RO"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women associating in different non-governmental structures, through which women can fight for their rights, has been and remains the fundamental and </a:t>
            </a:r>
            <a:r>
              <a:rPr kumimoji="0" lang="en-US"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imprescriptible</a:t>
            </a:r>
            <a:r>
              <a:rPr kumimoji="0" lang="en-US"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mean for the battles that were already given and for the battles to come;</a:t>
            </a:r>
            <a:endParaRPr kumimoji="0" lang="ro-RO"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4"/>
              </a:buBlip>
              <a:tabLst/>
            </a:pPr>
            <a:r>
              <a:rPr kumimoji="0" lang="en-US"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the State must both assume the fact that women are half the population of Spain, and act accordingly. A democracy that does not act on a fair basis is not a genuine democracy;</a:t>
            </a:r>
            <a:endParaRPr kumimoji="0" lang="en-US"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990600"/>
          </a:xfrm>
        </p:spPr>
        <p:txBody>
          <a:bodyPr>
            <a:normAutofit/>
          </a:bodyPr>
          <a:lstStyle/>
          <a:p>
            <a:pPr algn="ctr"/>
            <a:r>
              <a:rPr lang="ro-RO" sz="2800" b="1" dirty="0">
                <a:solidFill>
                  <a:srgbClr val="C00000"/>
                </a:solidFill>
                <a:latin typeface="Times New Roman" pitchFamily="18" charset="0"/>
                <a:cs typeface="Times New Roman" pitchFamily="18" charset="0"/>
              </a:rPr>
              <a:t>CONCLUSIONS SPAIN</a:t>
            </a:r>
            <a:endParaRPr lang="en-US" sz="2800" dirty="0">
              <a:solidFill>
                <a:srgbClr val="7030A0"/>
              </a:solidFill>
              <a:latin typeface="Times New Roman" pitchFamily="18" charset="0"/>
              <a:cs typeface="Times New Roman" pitchFamily="18" charset="0"/>
            </a:endParaRPr>
          </a:p>
        </p:txBody>
      </p:sp>
      <p:sp>
        <p:nvSpPr>
          <p:cNvPr id="5" name="Content Placeholder 4"/>
          <p:cNvSpPr>
            <a:spLocks noGrp="1"/>
          </p:cNvSpPr>
          <p:nvPr>
            <p:ph idx="1"/>
          </p:nvPr>
        </p:nvSpPr>
        <p:spPr>
          <a:xfrm>
            <a:off x="1435608" y="1447800"/>
            <a:ext cx="7498080" cy="2286000"/>
          </a:xfrm>
        </p:spPr>
        <p:txBody>
          <a:bodyPr>
            <a:normAutofit/>
          </a:bodyPr>
          <a:lstStyle/>
          <a:p>
            <a:pPr marL="0" indent="457200" algn="just">
              <a:buNone/>
            </a:pPr>
            <a:endParaRPr lang="en-US" sz="1600" b="1" dirty="0">
              <a:solidFill>
                <a:srgbClr val="C00000"/>
              </a:solidFill>
              <a:latin typeface="Times New Roman" pitchFamily="18" charset="0"/>
              <a:cs typeface="Times New Roman" pitchFamily="18" charset="0"/>
            </a:endParaRPr>
          </a:p>
          <a:p>
            <a:pPr algn="just">
              <a:buBlip>
                <a:blip r:embed="rId2"/>
              </a:buBlip>
            </a:pPr>
            <a:r>
              <a:rPr lang="en-US" sz="1800" dirty="0">
                <a:solidFill>
                  <a:srgbClr val="C00000"/>
                </a:solidFill>
                <a:latin typeface="Times New Roman" pitchFamily="18" charset="0"/>
                <a:cs typeface="Times New Roman" pitchFamily="18" charset="0"/>
              </a:rPr>
              <a:t>the parity democracy is a necessary mechanism to effectively achieve a real gender equality;</a:t>
            </a:r>
          </a:p>
          <a:p>
            <a:pPr algn="just">
              <a:buBlip>
                <a:blip r:embed="rId2"/>
              </a:buBlip>
            </a:pPr>
            <a:r>
              <a:rPr lang="en-US" sz="1800" dirty="0">
                <a:solidFill>
                  <a:srgbClr val="C00000"/>
                </a:solidFill>
                <a:latin typeface="Times New Roman" pitchFamily="18" charset="0"/>
                <a:cs typeface="Times New Roman" pitchFamily="18" charset="0"/>
              </a:rPr>
              <a:t>Spain remains, however, a model of women’s effective representation in political bodies</a:t>
            </a:r>
            <a:r>
              <a:rPr lang="ro-RO" sz="1800" dirty="0">
                <a:solidFill>
                  <a:srgbClr val="C00000"/>
                </a:solidFill>
                <a:latin typeface="Times New Roman" pitchFamily="18" charset="0"/>
                <a:cs typeface="Times New Roman" pitchFamily="18" charset="0"/>
              </a:rPr>
              <a:t>.</a:t>
            </a:r>
            <a:endParaRPr lang="en-US" sz="1800" dirty="0">
              <a:solidFill>
                <a:srgbClr val="C00000"/>
              </a:solidFill>
              <a:latin typeface="Times New Roman" pitchFamily="18" charset="0"/>
              <a:cs typeface="Times New Roman" pitchFamily="18" charset="0"/>
            </a:endParaRPr>
          </a:p>
        </p:txBody>
      </p:sp>
      <p:pic>
        <p:nvPicPr>
          <p:cNvPr id="6"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pic>
        <p:nvPicPr>
          <p:cNvPr id="7" name="Picture 6" descr="Imagini pentru STEAGUL SPANIEI"/>
          <p:cNvPicPr>
            <a:picLocks noChangeAspect="1" noChangeArrowheads="1"/>
          </p:cNvPicPr>
          <p:nvPr/>
        </p:nvPicPr>
        <p:blipFill>
          <a:blip r:embed="rId4" cstate="print"/>
          <a:srcRect/>
          <a:stretch>
            <a:fillRect/>
          </a:stretch>
        </p:blipFill>
        <p:spPr bwMode="auto">
          <a:xfrm>
            <a:off x="1219201" y="152400"/>
            <a:ext cx="738554" cy="533400"/>
          </a:xfrm>
          <a:prstGeom prst="rect">
            <a:avLst/>
          </a:prstGeom>
          <a:noFill/>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1143000"/>
          </a:xfrm>
        </p:spPr>
        <p:txBody>
          <a:bodyPr>
            <a:normAutofit/>
          </a:bodyPr>
          <a:lstStyle/>
          <a:p>
            <a:pPr algn="ctr"/>
            <a:r>
              <a:rPr lang="en-US" sz="2800" b="1" dirty="0">
                <a:solidFill>
                  <a:srgbClr val="FF0000"/>
                </a:solidFill>
                <a:latin typeface="Times New Roman" pitchFamily="18" charset="0"/>
                <a:cs typeface="Times New Roman" pitchFamily="18" charset="0"/>
              </a:rPr>
              <a:t>Evolution </a:t>
            </a:r>
            <a:r>
              <a:rPr lang="ro-RO" sz="2800" b="1" dirty="0">
                <a:solidFill>
                  <a:srgbClr val="FF0000"/>
                </a:solidFill>
                <a:latin typeface="Times New Roman" pitchFamily="18" charset="0"/>
                <a:cs typeface="Times New Roman" pitchFamily="18" charset="0"/>
              </a:rPr>
              <a:t>of </a:t>
            </a:r>
            <a:r>
              <a:rPr lang="ro-RO" sz="2800" b="1" dirty="0" err="1">
                <a:solidFill>
                  <a:srgbClr val="FF0000"/>
                </a:solidFill>
                <a:latin typeface="Times New Roman" pitchFamily="18" charset="0"/>
                <a:cs typeface="Times New Roman" pitchFamily="18" charset="0"/>
              </a:rPr>
              <a:t>women</a:t>
            </a:r>
            <a:r>
              <a:rPr lang="ro-RO" sz="2800" b="1" dirty="0">
                <a:solidFill>
                  <a:srgbClr val="FF0000"/>
                </a:solidFill>
                <a:latin typeface="Times New Roman" pitchFamily="18" charset="0"/>
                <a:cs typeface="Times New Roman" pitchFamily="18" charset="0"/>
              </a:rPr>
              <a:t> s </a:t>
            </a:r>
            <a:r>
              <a:rPr lang="ro-RO" sz="2800" b="1" dirty="0" err="1">
                <a:solidFill>
                  <a:srgbClr val="FF0000"/>
                </a:solidFill>
                <a:latin typeface="Times New Roman" pitchFamily="18" charset="0"/>
                <a:cs typeface="Times New Roman" pitchFamily="18" charset="0"/>
              </a:rPr>
              <a:t>right</a:t>
            </a:r>
            <a:r>
              <a:rPr lang="ro-RO" sz="2800" b="1" dirty="0">
                <a:solidFill>
                  <a:srgbClr val="FF0000"/>
                </a:solidFill>
                <a:latin typeface="Times New Roman" pitchFamily="18" charset="0"/>
                <a:cs typeface="Times New Roman" pitchFamily="18" charset="0"/>
              </a:rPr>
              <a:t> in Romania</a:t>
            </a:r>
            <a:endParaRPr lang="en-US" sz="2800" b="1" dirty="0">
              <a:solidFill>
                <a:srgbClr val="FF0000"/>
              </a:solidFill>
              <a:latin typeface="Times New Roman" pitchFamily="18" charset="0"/>
              <a:cs typeface="Times New Roman" pitchFamily="18" charset="0"/>
            </a:endParaRPr>
          </a:p>
        </p:txBody>
      </p:sp>
      <p:pic>
        <p:nvPicPr>
          <p:cNvPr id="3" name="Picture 1" descr="Imagini pentru SIMBOLUL CENTENARULUI"/>
          <p:cNvPicPr>
            <a:picLocks noChangeAspect="1" noChangeArrowheads="1"/>
          </p:cNvPicPr>
          <p:nvPr/>
        </p:nvPicPr>
        <p:blipFill>
          <a:blip r:embed="rId2"/>
          <a:srcRect/>
          <a:stretch>
            <a:fillRect/>
          </a:stretch>
        </p:blipFill>
        <p:spPr bwMode="auto">
          <a:xfrm>
            <a:off x="8170168" y="0"/>
            <a:ext cx="795536" cy="914400"/>
          </a:xfrm>
          <a:prstGeom prst="rect">
            <a:avLst/>
          </a:prstGeom>
          <a:noFill/>
          <a:ln w="9525">
            <a:noFill/>
            <a:miter lim="800000"/>
            <a:headEnd/>
            <a:tailEnd/>
          </a:ln>
        </p:spPr>
      </p:pic>
      <p:pic>
        <p:nvPicPr>
          <p:cNvPr id="4" name="Picture 3" descr="Imagini pentru STEAGUL SPANIEI"/>
          <p:cNvPicPr>
            <a:picLocks noChangeAspect="1" noChangeArrowheads="1"/>
          </p:cNvPicPr>
          <p:nvPr/>
        </p:nvPicPr>
        <p:blipFill>
          <a:blip r:embed="rId3" cstate="print"/>
          <a:srcRect/>
          <a:stretch>
            <a:fillRect/>
          </a:stretch>
        </p:blipFill>
        <p:spPr bwMode="auto">
          <a:xfrm>
            <a:off x="1066800" y="76200"/>
            <a:ext cx="738554" cy="533400"/>
          </a:xfrm>
          <a:prstGeom prst="rect">
            <a:avLst/>
          </a:prstGeom>
          <a:noFill/>
        </p:spPr>
      </p:pic>
      <p:sp>
        <p:nvSpPr>
          <p:cNvPr id="5" name="Rectangle 4"/>
          <p:cNvSpPr/>
          <p:nvPr/>
        </p:nvSpPr>
        <p:spPr>
          <a:xfrm>
            <a:off x="1295400" y="1371600"/>
            <a:ext cx="7467600" cy="923330"/>
          </a:xfrm>
          <a:prstGeom prst="rect">
            <a:avLst/>
          </a:prstGeom>
        </p:spPr>
        <p:txBody>
          <a:bodyPr wrap="square">
            <a:spAutoFit/>
          </a:bodyPr>
          <a:lstStyle/>
          <a:p>
            <a:pPr indent="461963"/>
            <a:r>
              <a:rPr lang="en-US" dirty="0">
                <a:latin typeface="Times New Roman" pitchFamily="18" charset="0"/>
                <a:cs typeface="Times New Roman" pitchFamily="18" charset="0"/>
              </a:rPr>
              <a:t>The issue of giving women the right to vote was addressed and brought to the attention of the public opinion by women's associations and leagues of the interwar period.</a:t>
            </a:r>
          </a:p>
        </p:txBody>
      </p:sp>
      <p:sp>
        <p:nvSpPr>
          <p:cNvPr id="6" name="Rectangle 5"/>
          <p:cNvSpPr/>
          <p:nvPr/>
        </p:nvSpPr>
        <p:spPr>
          <a:xfrm>
            <a:off x="1371600" y="2438400"/>
            <a:ext cx="7239000" cy="646331"/>
          </a:xfrm>
          <a:prstGeom prst="rect">
            <a:avLst/>
          </a:prstGeom>
        </p:spPr>
        <p:txBody>
          <a:bodyPr wrap="square">
            <a:spAutoFit/>
          </a:bodyPr>
          <a:lstStyle/>
          <a:p>
            <a:pPr indent="461963" algn="just"/>
            <a:r>
              <a:rPr lang="en-US" dirty="0">
                <a:latin typeface="Times New Roman" pitchFamily="18" charset="0"/>
                <a:cs typeface="Times New Roman" pitchFamily="18" charset="0"/>
              </a:rPr>
              <a:t>In 1896, Adela </a:t>
            </a:r>
            <a:r>
              <a:rPr lang="en-US" dirty="0" err="1">
                <a:latin typeface="Times New Roman" pitchFamily="18" charset="0"/>
                <a:cs typeface="Times New Roman" pitchFamily="18" charset="0"/>
              </a:rPr>
              <a:t>Xenopol</a:t>
            </a:r>
            <a:r>
              <a:rPr lang="en-US" dirty="0">
                <a:latin typeface="Times New Roman" pitchFamily="18" charset="0"/>
                <a:cs typeface="Times New Roman" pitchFamily="18" charset="0"/>
              </a:rPr>
              <a:t> pleaded for women's status and women's participation in political and state life. Adela founded the </a:t>
            </a:r>
            <a:r>
              <a:rPr lang="en-US" dirty="0" err="1">
                <a:latin typeface="Times New Roman" pitchFamily="18" charset="0"/>
                <a:cs typeface="Times New Roman" pitchFamily="18" charset="0"/>
              </a:rPr>
              <a:t>Dochia</a:t>
            </a:r>
            <a:r>
              <a:rPr lang="en-US" dirty="0">
                <a:latin typeface="Times New Roman" pitchFamily="18" charset="0"/>
                <a:cs typeface="Times New Roman" pitchFamily="18" charset="0"/>
              </a:rPr>
              <a:t> magazine.</a:t>
            </a:r>
          </a:p>
        </p:txBody>
      </p:sp>
      <p:sp>
        <p:nvSpPr>
          <p:cNvPr id="7" name="Rectangle 6"/>
          <p:cNvSpPr/>
          <p:nvPr/>
        </p:nvSpPr>
        <p:spPr>
          <a:xfrm>
            <a:off x="3657600" y="3276600"/>
            <a:ext cx="4953000" cy="2308324"/>
          </a:xfrm>
          <a:prstGeom prst="rect">
            <a:avLst/>
          </a:prstGeom>
        </p:spPr>
        <p:txBody>
          <a:bodyPr wrap="square">
            <a:spAutoFit/>
          </a:bodyPr>
          <a:lstStyle/>
          <a:p>
            <a:pPr indent="461963" algn="just"/>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Dochia</a:t>
            </a:r>
            <a:r>
              <a:rPr lang="en-US" dirty="0">
                <a:latin typeface="Times New Roman" pitchFamily="18" charset="0"/>
                <a:cs typeface="Times New Roman" pitchFamily="18" charset="0"/>
              </a:rPr>
              <a:t> Magazine has become a true battleground for training and promoting women in the most diverse areas of social, political and cultural activity. </a:t>
            </a:r>
          </a:p>
          <a:p>
            <a:pPr indent="461963" algn="just"/>
            <a:r>
              <a:rPr lang="en-US" dirty="0">
                <a:latin typeface="Times New Roman" pitchFamily="18" charset="0"/>
                <a:cs typeface="Times New Roman" pitchFamily="18" charset="0"/>
              </a:rPr>
              <a:t>In 1914, Adela </a:t>
            </a:r>
            <a:r>
              <a:rPr lang="en-US" dirty="0" err="1">
                <a:latin typeface="Times New Roman" pitchFamily="18" charset="0"/>
                <a:cs typeface="Times New Roman" pitchFamily="18" charset="0"/>
              </a:rPr>
              <a:t>Xenopol</a:t>
            </a:r>
            <a:r>
              <a:rPr lang="en-US" dirty="0">
                <a:latin typeface="Times New Roman" pitchFamily="18" charset="0"/>
                <a:cs typeface="Times New Roman" pitchFamily="18" charset="0"/>
              </a:rPr>
              <a:t>, submitted to the Assembly of Deputies a petition for the revision of the Constitution, requesting the right to vote for writers, teachers, and teachers.</a:t>
            </a:r>
          </a:p>
        </p:txBody>
      </p:sp>
      <p:pic>
        <p:nvPicPr>
          <p:cNvPr id="13314" name="Picture 2" descr="Imagini pentru adela xenopol drepturile femeilor"/>
          <p:cNvPicPr>
            <a:picLocks noChangeAspect="1" noChangeArrowheads="1"/>
          </p:cNvPicPr>
          <p:nvPr/>
        </p:nvPicPr>
        <p:blipFill>
          <a:blip r:embed="rId4"/>
          <a:srcRect/>
          <a:stretch>
            <a:fillRect/>
          </a:stretch>
        </p:blipFill>
        <p:spPr bwMode="auto">
          <a:xfrm>
            <a:off x="1524000" y="3276600"/>
            <a:ext cx="1905000" cy="2971799"/>
          </a:xfrm>
          <a:prstGeom prst="rect">
            <a:avLst/>
          </a:prstGeom>
          <a:noFill/>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924800" cy="838200"/>
          </a:xfrm>
        </p:spPr>
        <p:txBody>
          <a:bodyPr>
            <a:normAutofit fontScale="90000"/>
          </a:bodyPr>
          <a:lstStyle/>
          <a:p>
            <a:pPr algn="ctr"/>
            <a:br>
              <a:rPr lang="ro-RO" sz="1600" b="1" dirty="0">
                <a:solidFill>
                  <a:srgbClr val="FF0000"/>
                </a:solidFill>
                <a:latin typeface="Times New Roman" pitchFamily="18" charset="0"/>
                <a:cs typeface="Times New Roman" pitchFamily="18" charset="0"/>
              </a:rPr>
            </a:br>
            <a:br>
              <a:rPr lang="ro-RO" sz="1600" b="1" dirty="0">
                <a:solidFill>
                  <a:srgbClr val="FF0000"/>
                </a:solidFill>
                <a:latin typeface="Times New Roman" pitchFamily="18" charset="0"/>
                <a:cs typeface="Times New Roman" pitchFamily="18" charset="0"/>
              </a:rPr>
            </a:br>
            <a:br>
              <a:rPr lang="ro-RO" sz="1600" b="1" dirty="0">
                <a:solidFill>
                  <a:srgbClr val="FF0000"/>
                </a:solidFill>
                <a:latin typeface="Times New Roman" pitchFamily="18" charset="0"/>
                <a:cs typeface="Times New Roman" pitchFamily="18" charset="0"/>
              </a:rPr>
            </a:br>
            <a:r>
              <a:rPr lang="ro-RO" sz="3200" b="1" dirty="0">
                <a:solidFill>
                  <a:srgbClr val="FF0000"/>
                </a:solidFill>
                <a:latin typeface="Times New Roman" pitchFamily="18" charset="0"/>
                <a:cs typeface="Times New Roman" pitchFamily="18" charset="0"/>
              </a:rPr>
              <a:t> THE EVOLUTION OF WOMEN‵S POLITICAL RIGHTS  IN SPAIN</a:t>
            </a:r>
            <a:br>
              <a:rPr lang="ro-RO" b="1" dirty="0">
                <a:latin typeface="Times New Roman" pitchFamily="18" charset="0"/>
                <a:cs typeface="Times New Roman" pitchFamily="18" charset="0"/>
              </a:rPr>
            </a:br>
            <a:r>
              <a:rPr lang="ro-RO" dirty="0"/>
              <a:t> </a:t>
            </a:r>
            <a:endParaRPr lang="en-US" dirty="0"/>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8193" name="Rectangle 1"/>
          <p:cNvSpPr>
            <a:spLocks noChangeArrowheads="1"/>
          </p:cNvSpPr>
          <p:nvPr/>
        </p:nvSpPr>
        <p:spPr bwMode="auto">
          <a:xfrm>
            <a:off x="990600" y="1371600"/>
            <a:ext cx="8001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en-US" sz="1600" dirty="0">
              <a:latin typeface="Times New Roman" pitchFamily="18" charset="0"/>
              <a:cs typeface="Times New Roman" pitchFamily="18" charset="0"/>
            </a:endParaRPr>
          </a:p>
          <a:p>
            <a:endParaRPr lang="en-US" dirty="0"/>
          </a:p>
          <a:p>
            <a:pPr marL="0" marR="0" lvl="0" indent="0" algn="l" defTabSz="914400" rtl="0" eaLnBrk="1" fontAlgn="base" latinLnBrk="0" hangingPunct="1">
              <a:lnSpc>
                <a:spcPct val="100000"/>
              </a:lnSpc>
              <a:spcBef>
                <a:spcPct val="0"/>
              </a:spcBef>
              <a:spcAft>
                <a:spcPct val="0"/>
              </a:spcAft>
              <a:buClrTx/>
              <a:buSzTx/>
              <a:tabLst/>
            </a:pPr>
            <a:endParaRPr kumimoji="0" lang="ro-RO"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1295400" y="1676400"/>
            <a:ext cx="7391400" cy="2554545"/>
          </a:xfrm>
          <a:prstGeom prst="rect">
            <a:avLst/>
          </a:prstGeom>
        </p:spPr>
        <p:txBody>
          <a:bodyPr wrap="square">
            <a:spAutoFit/>
          </a:bodyPr>
          <a:lstStyle/>
          <a:p>
            <a:pPr indent="461963" algn="just"/>
            <a:r>
              <a:rPr lang="en-US" sz="1600" dirty="0">
                <a:latin typeface="Times New Roman" pitchFamily="18" charset="0"/>
                <a:cs typeface="Times New Roman" pitchFamily="18" charset="0"/>
              </a:rPr>
              <a:t>The fight for the recognition of women's rights arises in Spain in the last decade of the 19th century. </a:t>
            </a:r>
            <a:endParaRPr lang="ro-RO" sz="1600" dirty="0">
              <a:latin typeface="Times New Roman" pitchFamily="18" charset="0"/>
              <a:cs typeface="Times New Roman" pitchFamily="18" charset="0"/>
            </a:endParaRPr>
          </a:p>
          <a:p>
            <a:pPr indent="461963" algn="just"/>
            <a:r>
              <a:rPr lang="en-US" sz="1600" dirty="0">
                <a:latin typeface="Times New Roman" pitchFamily="18" charset="0"/>
                <a:cs typeface="Times New Roman" pitchFamily="18" charset="0"/>
              </a:rPr>
              <a:t>Among the pioneers of the fight for women's rights, we need to mention</a:t>
            </a:r>
            <a:r>
              <a:rPr lang="ro-RO" sz="1600" dirty="0">
                <a:latin typeface="Times New Roman" pitchFamily="18" charset="0"/>
                <a:cs typeface="Times New Roman" pitchFamily="18" charset="0"/>
              </a:rPr>
              <a:t>: </a:t>
            </a:r>
            <a:r>
              <a:rPr lang="ro-RO" sz="1600" b="1" dirty="0" err="1">
                <a:latin typeface="Times New Roman" pitchFamily="18" charset="0"/>
                <a:cs typeface="Times New Roman" pitchFamily="18" charset="0"/>
              </a:rPr>
              <a:t>Conception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Arenal</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Emilia </a:t>
            </a:r>
            <a:r>
              <a:rPr lang="en-US" sz="1600" b="1" dirty="0" err="1">
                <a:latin typeface="Times New Roman" pitchFamily="18" charset="0"/>
                <a:cs typeface="Times New Roman" pitchFamily="18" charset="0"/>
              </a:rPr>
              <a:t>Pardo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Bazán</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and </a:t>
            </a:r>
            <a:r>
              <a:rPr lang="en-US" sz="1600" b="1" dirty="0" err="1">
                <a:latin typeface="Times New Roman" pitchFamily="18" charset="0"/>
                <a:cs typeface="Times New Roman" pitchFamily="18" charset="0"/>
              </a:rPr>
              <a:t>Rosalía</a:t>
            </a:r>
            <a:r>
              <a:rPr lang="en-US" sz="1600" b="1" dirty="0">
                <a:latin typeface="Times New Roman" pitchFamily="18" charset="0"/>
                <a:cs typeface="Times New Roman" pitchFamily="18" charset="0"/>
              </a:rPr>
              <a:t> de Castro</a:t>
            </a:r>
            <a:r>
              <a:rPr lang="en-US" sz="1600" dirty="0">
                <a:latin typeface="Times New Roman" pitchFamily="18" charset="0"/>
                <a:cs typeface="Times New Roman" pitchFamily="18" charset="0"/>
              </a:rPr>
              <a:t>, who advocated the change of women’s legal status and their right to education.</a:t>
            </a:r>
            <a:endParaRPr lang="ro-RO" sz="1600" dirty="0">
              <a:latin typeface="Times New Roman" pitchFamily="18" charset="0"/>
              <a:cs typeface="Times New Roman" pitchFamily="18" charset="0"/>
            </a:endParaRPr>
          </a:p>
          <a:p>
            <a:pPr indent="461963" algn="just"/>
            <a:endParaRPr lang="ro-RO" sz="1600" dirty="0">
              <a:latin typeface="Times New Roman" pitchFamily="18" charset="0"/>
              <a:cs typeface="Times New Roman" pitchFamily="18" charset="0"/>
            </a:endParaRPr>
          </a:p>
          <a:p>
            <a:pPr indent="461963" algn="just"/>
            <a:endParaRPr lang="ro-RO" sz="1600" dirty="0">
              <a:latin typeface="Times New Roman" pitchFamily="18" charset="0"/>
              <a:cs typeface="Times New Roman" pitchFamily="18" charset="0"/>
            </a:endParaRPr>
          </a:p>
          <a:p>
            <a:pPr algn="just"/>
            <a:endParaRPr lang="ro-RO" sz="1600" dirty="0">
              <a:latin typeface="Times New Roman" pitchFamily="18" charset="0"/>
              <a:cs typeface="Times New Roman" pitchFamily="18" charset="0"/>
            </a:endParaRPr>
          </a:p>
          <a:p>
            <a:pPr algn="just"/>
            <a:endParaRPr lang="ro-RO"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p:txBody>
      </p:sp>
      <p:pic>
        <p:nvPicPr>
          <p:cNvPr id="24579" name="Picture 3" descr="Imagini pentru Arenal, Emilia Pardo BazÃ¡n and RosalÃ­a de Castro"/>
          <p:cNvPicPr>
            <a:picLocks noChangeAspect="1" noChangeArrowheads="1"/>
          </p:cNvPicPr>
          <p:nvPr/>
        </p:nvPicPr>
        <p:blipFill>
          <a:blip r:embed="rId4"/>
          <a:srcRect/>
          <a:stretch>
            <a:fillRect/>
          </a:stretch>
        </p:blipFill>
        <p:spPr bwMode="auto">
          <a:xfrm>
            <a:off x="1905000" y="3276600"/>
            <a:ext cx="6477000" cy="2362201"/>
          </a:xfrm>
          <a:prstGeom prst="rect">
            <a:avLst/>
          </a:prstGeom>
          <a:noFill/>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752600"/>
            <a:ext cx="7391400" cy="923330"/>
          </a:xfrm>
          <a:prstGeom prst="rect">
            <a:avLst/>
          </a:prstGeom>
        </p:spPr>
        <p:txBody>
          <a:bodyPr wrap="square">
            <a:spAutoFit/>
          </a:bodyPr>
          <a:lstStyle/>
          <a:p>
            <a:pPr indent="461963"/>
            <a:r>
              <a:rPr lang="en-US" dirty="0">
                <a:latin typeface="Times New Roman" pitchFamily="18" charset="0"/>
                <a:cs typeface="Times New Roman" pitchFamily="18" charset="0"/>
              </a:rPr>
              <a:t>Between </a:t>
            </a:r>
            <a:r>
              <a:rPr lang="en-US" b="1" dirty="0">
                <a:solidFill>
                  <a:srgbClr val="FF0000"/>
                </a:solidFill>
                <a:latin typeface="Times New Roman" pitchFamily="18" charset="0"/>
                <a:cs typeface="Times New Roman" pitchFamily="18" charset="0"/>
              </a:rPr>
              <a:t>1918 and 1923</a:t>
            </a:r>
            <a:r>
              <a:rPr lang="en-US" dirty="0">
                <a:latin typeface="Times New Roman" pitchFamily="18" charset="0"/>
                <a:cs typeface="Times New Roman" pitchFamily="18" charset="0"/>
              </a:rPr>
              <a:t>, the activities of the feminist movement in Romania increased, compared to the period before the First World War.</a:t>
            </a:r>
          </a:p>
          <a:p>
            <a:pPr indent="517525"/>
            <a:endParaRPr lang="en-US" dirty="0">
              <a:latin typeface="Times New Roman" pitchFamily="18" charset="0"/>
              <a:cs typeface="Times New Roman" pitchFamily="18" charset="0"/>
            </a:endParaRPr>
          </a:p>
        </p:txBody>
      </p:sp>
      <p:sp>
        <p:nvSpPr>
          <p:cNvPr id="5" name="Rectangle 4"/>
          <p:cNvSpPr/>
          <p:nvPr/>
        </p:nvSpPr>
        <p:spPr>
          <a:xfrm>
            <a:off x="1295400" y="2362200"/>
            <a:ext cx="7391400" cy="3693319"/>
          </a:xfrm>
          <a:prstGeom prst="rect">
            <a:avLst/>
          </a:prstGeom>
        </p:spPr>
        <p:txBody>
          <a:bodyPr wrap="square">
            <a:spAutoFit/>
          </a:bodyPr>
          <a:lstStyle/>
          <a:p>
            <a:pPr indent="461963" algn="just"/>
            <a:r>
              <a:rPr lang="en-US" dirty="0">
                <a:latin typeface="Times New Roman" pitchFamily="18" charset="0"/>
                <a:cs typeface="Times New Roman" pitchFamily="18" charset="0"/>
              </a:rPr>
              <a:t>A special exponent of the feminist group was Calypso </a:t>
            </a:r>
            <a:r>
              <a:rPr lang="en-US" dirty="0" err="1">
                <a:latin typeface="Times New Roman" pitchFamily="18" charset="0"/>
                <a:cs typeface="Times New Roman" pitchFamily="18" charset="0"/>
              </a:rPr>
              <a:t>Botez</a:t>
            </a:r>
            <a:r>
              <a:rPr lang="en-US" dirty="0">
                <a:latin typeface="Times New Roman" pitchFamily="18" charset="0"/>
                <a:cs typeface="Times New Roman" pitchFamily="18" charset="0"/>
              </a:rPr>
              <a:t>. </a:t>
            </a:r>
          </a:p>
          <a:p>
            <a:pPr indent="461963" algn="just"/>
            <a:r>
              <a:rPr lang="en-US" dirty="0">
                <a:latin typeface="Times New Roman" pitchFamily="18" charset="0"/>
                <a:cs typeface="Times New Roman" pitchFamily="18" charset="0"/>
              </a:rPr>
              <a:t>Calypso was the founder of the Association for the Civil and Political Emancipation of Romanian Women.</a:t>
            </a:r>
          </a:p>
          <a:p>
            <a:pPr indent="461963" algn="just"/>
            <a:r>
              <a:rPr lang="en-US" dirty="0">
                <a:latin typeface="Times New Roman" pitchFamily="18" charset="0"/>
                <a:cs typeface="Times New Roman" pitchFamily="18" charset="0"/>
              </a:rPr>
              <a:t>By the voice of feminists, in 1922, the issue of women's right to vote was the subject of debate in Parliament. Romanian feminists had to fight with the prejudices and with the male camp that claimed that the electoral right should be one reserved exclusively for men.</a:t>
            </a:r>
          </a:p>
          <a:p>
            <a:pPr indent="461963" algn="just"/>
            <a:r>
              <a:rPr lang="en-US" dirty="0">
                <a:latin typeface="Times New Roman" pitchFamily="18" charset="0"/>
                <a:cs typeface="Times New Roman" pitchFamily="18" charset="0"/>
              </a:rPr>
              <a:t>The political rights of women were laid down for </a:t>
            </a:r>
            <a:r>
              <a:rPr lang="en-US" b="1" dirty="0">
                <a:solidFill>
                  <a:srgbClr val="FF0000"/>
                </a:solidFill>
                <a:latin typeface="Times New Roman" pitchFamily="18" charset="0"/>
                <a:cs typeface="Times New Roman" pitchFamily="18" charset="0"/>
              </a:rPr>
              <a:t>the first time in the 1923 Constitution.</a:t>
            </a:r>
          </a:p>
          <a:p>
            <a:pPr indent="461963" algn="just"/>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Special laws, voted by a two-thirds majority, will determine the conditions under which women may exercise political rights</a:t>
            </a:r>
            <a:r>
              <a:rPr lang="en-US" dirty="0">
                <a:latin typeface="Times New Roman" pitchFamily="18" charset="0"/>
                <a:cs typeface="Times New Roman" pitchFamily="18" charset="0"/>
              </a:rPr>
              <a:t>“</a:t>
            </a:r>
          </a:p>
          <a:p>
            <a:pPr indent="461963" algn="just"/>
            <a:r>
              <a:rPr lang="en-US" dirty="0">
                <a:latin typeface="Times New Roman" pitchFamily="18" charset="0"/>
                <a:cs typeface="Times New Roman" pitchFamily="18" charset="0"/>
              </a:rPr>
              <a:t>The Electoral Law adopted in 1926 does not clarify the right of women to elect and </a:t>
            </a:r>
            <a:r>
              <a:rPr lang="en-US" b="1" dirty="0">
                <a:latin typeface="Times New Roman" pitchFamily="18" charset="0"/>
                <a:cs typeface="Times New Roman" pitchFamily="18" charset="0"/>
              </a:rPr>
              <a:t>forbid their right to be elected in Parliament.</a:t>
            </a:r>
          </a:p>
        </p:txBody>
      </p:sp>
      <p:pic>
        <p:nvPicPr>
          <p:cNvPr id="6" name="Picture 5" descr="Imagini pentru STEAGUL SPANIEI"/>
          <p:cNvPicPr>
            <a:picLocks noChangeAspect="1" noChangeArrowheads="1"/>
          </p:cNvPicPr>
          <p:nvPr/>
        </p:nvPicPr>
        <p:blipFill>
          <a:blip r:embed="rId2" cstate="print"/>
          <a:srcRect/>
          <a:stretch>
            <a:fillRect/>
          </a:stretch>
        </p:blipFill>
        <p:spPr bwMode="auto">
          <a:xfrm>
            <a:off x="1066800" y="76200"/>
            <a:ext cx="738554" cy="533400"/>
          </a:xfrm>
          <a:prstGeom prst="rect">
            <a:avLst/>
          </a:prstGeom>
          <a:noFill/>
        </p:spPr>
      </p:pic>
      <p:pic>
        <p:nvPicPr>
          <p:cNvPr id="7"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pic>
        <p:nvPicPr>
          <p:cNvPr id="8" name="Picture 2" descr="Imagini pentru drepturile politice ale  femeilor din romania in perioada comunista"/>
          <p:cNvPicPr>
            <a:picLocks noChangeAspect="1" noChangeArrowheads="1"/>
          </p:cNvPicPr>
          <p:nvPr/>
        </p:nvPicPr>
        <p:blipFill>
          <a:blip r:embed="rId4"/>
          <a:srcRect/>
          <a:stretch>
            <a:fillRect/>
          </a:stretch>
        </p:blipFill>
        <p:spPr bwMode="auto">
          <a:xfrm>
            <a:off x="1828800" y="0"/>
            <a:ext cx="6248400" cy="1839686"/>
          </a:xfrm>
          <a:prstGeom prst="rect">
            <a:avLst/>
          </a:prstGeom>
          <a:noFill/>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ini pentru STEAGUL SPANIEI"/>
          <p:cNvPicPr>
            <a:picLocks noChangeAspect="1" noChangeArrowheads="1"/>
          </p:cNvPicPr>
          <p:nvPr/>
        </p:nvPicPr>
        <p:blipFill>
          <a:blip r:embed="rId2" cstate="print"/>
          <a:srcRect/>
          <a:stretch>
            <a:fillRect/>
          </a:stretch>
        </p:blipFill>
        <p:spPr bwMode="auto">
          <a:xfrm>
            <a:off x="1066800" y="762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5" name="Rectangle 4"/>
          <p:cNvSpPr/>
          <p:nvPr/>
        </p:nvSpPr>
        <p:spPr>
          <a:xfrm>
            <a:off x="1219200" y="685800"/>
            <a:ext cx="7620000" cy="2308324"/>
          </a:xfrm>
          <a:prstGeom prst="rect">
            <a:avLst/>
          </a:prstGeom>
        </p:spPr>
        <p:txBody>
          <a:bodyPr wrap="square">
            <a:spAutoFit/>
          </a:bodyPr>
          <a:lstStyle/>
          <a:p>
            <a:pPr indent="461963"/>
            <a:r>
              <a:rPr lang="en-US" b="1" dirty="0">
                <a:latin typeface="Times New Roman" pitchFamily="18" charset="0"/>
                <a:cs typeface="Times New Roman" pitchFamily="18" charset="0"/>
              </a:rPr>
              <a:t>For the first time </a:t>
            </a:r>
            <a:r>
              <a:rPr lang="en-US" dirty="0">
                <a:latin typeface="Times New Roman" pitchFamily="18" charset="0"/>
                <a:cs typeface="Times New Roman" pitchFamily="18" charset="0"/>
              </a:rPr>
              <a:t>in the history of Romania women were only allowed to vote in </a:t>
            </a:r>
            <a:r>
              <a:rPr lang="en-US" b="1" dirty="0">
                <a:latin typeface="Times New Roman" pitchFamily="18" charset="0"/>
                <a:cs typeface="Times New Roman" pitchFamily="18" charset="0"/>
              </a:rPr>
              <a:t>1938, as stipulated in the Constitution.</a:t>
            </a:r>
          </a:p>
          <a:p>
            <a:pPr indent="461963" algn="just"/>
            <a:r>
              <a:rPr lang="en-US" dirty="0">
                <a:latin typeface="Times New Roman" pitchFamily="18" charset="0"/>
                <a:cs typeface="Times New Roman" pitchFamily="18" charset="0"/>
              </a:rPr>
              <a:t>Electoral law gave the right to vote to card-readers from the age of 30, and as most women did not have education, they had a very small number of ladies in the high society. </a:t>
            </a:r>
          </a:p>
          <a:p>
            <a:pPr indent="461963" algn="just"/>
            <a:r>
              <a:rPr lang="en-US" dirty="0">
                <a:latin typeface="Times New Roman" pitchFamily="18" charset="0"/>
                <a:cs typeface="Times New Roman" pitchFamily="18" charset="0"/>
              </a:rPr>
              <a:t>Immediately after the establishment of the </a:t>
            </a:r>
            <a:r>
              <a:rPr lang="en-US" dirty="0" err="1">
                <a:latin typeface="Times New Roman" pitchFamily="18" charset="0"/>
                <a:cs typeface="Times New Roman" pitchFamily="18" charset="0"/>
              </a:rPr>
              <a:t>Carlist</a:t>
            </a:r>
            <a:r>
              <a:rPr lang="en-US" dirty="0">
                <a:latin typeface="Times New Roman" pitchFamily="18" charset="0"/>
                <a:cs typeface="Times New Roman" pitchFamily="18" charset="0"/>
              </a:rPr>
              <a:t> dictatorship, the implementation of the right to vote won by feminists became impossible to put into practice.</a:t>
            </a:r>
          </a:p>
        </p:txBody>
      </p:sp>
      <p:pic>
        <p:nvPicPr>
          <p:cNvPr id="48132" name="Picture 4" descr="Imagini pentru drepturile politice ale  femeilor din romania in perioada comunista"/>
          <p:cNvPicPr>
            <a:picLocks noChangeAspect="1" noChangeArrowheads="1"/>
          </p:cNvPicPr>
          <p:nvPr/>
        </p:nvPicPr>
        <p:blipFill>
          <a:blip r:embed="rId4"/>
          <a:srcRect/>
          <a:stretch>
            <a:fillRect/>
          </a:stretch>
        </p:blipFill>
        <p:spPr bwMode="auto">
          <a:xfrm>
            <a:off x="1752600" y="2971800"/>
            <a:ext cx="6477000" cy="3352800"/>
          </a:xfrm>
          <a:prstGeom prst="rect">
            <a:avLst/>
          </a:prstGeom>
          <a:noFill/>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800" dirty="0">
                <a:solidFill>
                  <a:srgbClr val="FF0000"/>
                </a:solidFill>
                <a:latin typeface="Times New Roman" pitchFamily="18" charset="0"/>
                <a:cs typeface="Times New Roman" pitchFamily="18" charset="0"/>
              </a:rPr>
              <a:t>1948</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1600200" y="1752600"/>
            <a:ext cx="7086600" cy="3416320"/>
          </a:xfrm>
          <a:prstGeom prst="rect">
            <a:avLst/>
          </a:prstGeom>
        </p:spPr>
        <p:txBody>
          <a:bodyPr wrap="square">
            <a:spAutoFit/>
          </a:bodyPr>
          <a:lstStyle/>
          <a:p>
            <a:pPr indent="461963" algn="just"/>
            <a:r>
              <a:rPr lang="en-US" dirty="0">
                <a:latin typeface="Times New Roman" pitchFamily="18" charset="0"/>
                <a:cs typeface="Times New Roman" pitchFamily="18" charset="0"/>
              </a:rPr>
              <a:t>Art. 18 of the </a:t>
            </a:r>
            <a:r>
              <a:rPr lang="en-US" b="1" dirty="0">
                <a:latin typeface="Times New Roman" pitchFamily="18" charset="0"/>
                <a:cs typeface="Times New Roman" pitchFamily="18" charset="0"/>
              </a:rPr>
              <a:t>1948 Constitution</a:t>
            </a:r>
            <a:r>
              <a:rPr lang="ro-RO"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a:t>
            </a:r>
            <a:r>
              <a:rPr lang="en-US" i="1" dirty="0">
                <a:latin typeface="Times New Roman" pitchFamily="18" charset="0"/>
                <a:cs typeface="Times New Roman" pitchFamily="18" charset="0"/>
              </a:rPr>
              <a:t>That all citizens, </a:t>
            </a:r>
            <a:r>
              <a:rPr lang="en-US" b="1" i="1" dirty="0">
                <a:latin typeface="Times New Roman" pitchFamily="18" charset="0"/>
                <a:cs typeface="Times New Roman" pitchFamily="18" charset="0"/>
              </a:rPr>
              <a:t>regardless of gender</a:t>
            </a:r>
            <a:r>
              <a:rPr lang="en-US" i="1" dirty="0">
                <a:latin typeface="Times New Roman" pitchFamily="18" charset="0"/>
                <a:cs typeface="Times New Roman" pitchFamily="18" charset="0"/>
              </a:rPr>
              <a:t>, nationality, race, religion, degree of culture, profession, including military, magistrates and civil servants, have the right to vote and to be elected in all the bodies of the State. All citizens who have reached the age of 18 and the right to be elected are those who have reached the age of 23</a:t>
            </a:r>
            <a:r>
              <a:rPr lang="ro-RO" dirty="0">
                <a:latin typeface="Times New Roman" pitchFamily="18" charset="0"/>
                <a:cs typeface="Times New Roman" pitchFamily="18" charset="0"/>
              </a:rPr>
              <a:t>”</a:t>
            </a:r>
            <a:r>
              <a:rPr lang="en-US" dirty="0">
                <a:latin typeface="Times New Roman" pitchFamily="18" charset="0"/>
                <a:cs typeface="Times New Roman" pitchFamily="18" charset="0"/>
              </a:rPr>
              <a:t>.</a:t>
            </a:r>
            <a:endParaRPr lang="ro-RO" dirty="0">
              <a:latin typeface="Times New Roman" pitchFamily="18" charset="0"/>
              <a:cs typeface="Times New Roman" pitchFamily="18" charset="0"/>
            </a:endParaRPr>
          </a:p>
          <a:p>
            <a:endParaRPr lang="en-US" dirty="0"/>
          </a:p>
          <a:p>
            <a:pPr indent="461963" algn="just"/>
            <a:r>
              <a:rPr lang="en-US" dirty="0">
                <a:latin typeface="Times New Roman" pitchFamily="18" charset="0"/>
                <a:cs typeface="Times New Roman" pitchFamily="18" charset="0"/>
              </a:rPr>
              <a:t>Article 21 provided that</a:t>
            </a:r>
            <a:r>
              <a:rPr lang="ro-RO"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Women have equal rights with men in all areas of state, economic, social, cultural, political and private life</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ro-RO" dirty="0">
              <a:latin typeface="Times New Roman" pitchFamily="18" charset="0"/>
              <a:cs typeface="Times New Roman" pitchFamily="18" charset="0"/>
            </a:endParaRPr>
          </a:p>
          <a:p>
            <a:pPr indent="461963" algn="just"/>
            <a:r>
              <a:rPr lang="en-US" dirty="0">
                <a:latin typeface="Times New Roman" pitchFamily="18" charset="0"/>
                <a:cs typeface="Times New Roman" pitchFamily="18" charset="0"/>
              </a:rPr>
              <a:t>An extremely important statement is that in equal work the woman has a right to pay equal to the man.</a:t>
            </a:r>
          </a:p>
          <a:p>
            <a:pPr indent="461963" algn="just"/>
            <a:endParaRPr lang="en-US" dirty="0">
              <a:latin typeface="Times New Roman" pitchFamily="18" charset="0"/>
              <a:cs typeface="Times New Roman" pitchFamily="18" charset="0"/>
            </a:endParaRP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066800" y="762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461963" algn="ctr"/>
            <a:r>
              <a:rPr lang="ro-RO" sz="2800" b="1" dirty="0">
                <a:solidFill>
                  <a:srgbClr val="FF0000"/>
                </a:solidFill>
                <a:latin typeface="Times New Roman" pitchFamily="18" charset="0"/>
                <a:cs typeface="Times New Roman" pitchFamily="18" charset="0"/>
              </a:rPr>
              <a:t>1952-1989</a:t>
            </a:r>
            <a:endParaRPr lang="en-US" sz="2800" b="1" dirty="0">
              <a:solidFill>
                <a:srgbClr val="FF0000"/>
              </a:solidFill>
              <a:latin typeface="Times New Roman" pitchFamily="18" charset="0"/>
              <a:cs typeface="Times New Roman" pitchFamily="18" charset="0"/>
            </a:endParaRPr>
          </a:p>
        </p:txBody>
      </p:sp>
      <p:pic>
        <p:nvPicPr>
          <p:cNvPr id="4" name="Picture 3" descr="https://video-images.vice.com/_uncategorized/1520515682640-martie-1978-2.jpeg"/>
          <p:cNvPicPr/>
          <p:nvPr/>
        </p:nvPicPr>
        <p:blipFill>
          <a:blip r:embed="rId2"/>
          <a:srcRect/>
          <a:stretch>
            <a:fillRect/>
          </a:stretch>
        </p:blipFill>
        <p:spPr bwMode="auto">
          <a:xfrm>
            <a:off x="1600200" y="2057400"/>
            <a:ext cx="7162800" cy="4571999"/>
          </a:xfrm>
          <a:prstGeom prst="rect">
            <a:avLst/>
          </a:prstGeom>
          <a:noFill/>
        </p:spPr>
      </p:pic>
      <p:sp>
        <p:nvSpPr>
          <p:cNvPr id="6" name="Rectangle 5"/>
          <p:cNvSpPr/>
          <p:nvPr/>
        </p:nvSpPr>
        <p:spPr>
          <a:xfrm>
            <a:off x="1676400" y="1143000"/>
            <a:ext cx="7010400" cy="923330"/>
          </a:xfrm>
          <a:prstGeom prst="rect">
            <a:avLst/>
          </a:prstGeom>
        </p:spPr>
        <p:txBody>
          <a:bodyPr wrap="square">
            <a:spAutoFit/>
          </a:bodyPr>
          <a:lstStyle/>
          <a:p>
            <a:pPr indent="517525" algn="just"/>
            <a:r>
              <a:rPr lang="en-US" dirty="0">
                <a:latin typeface="Times New Roman" pitchFamily="18" charset="0"/>
                <a:cs typeface="Times New Roman" pitchFamily="18" charset="0"/>
              </a:rPr>
              <a:t>The consolidation of the communist regime in Romania required concerted efforts to promote women and settle in the forefront, according to the Soviet model</a:t>
            </a:r>
            <a:r>
              <a:rPr lang="ro-RO"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a:solidFill>
                  <a:srgbClr val="FF0000"/>
                </a:solidFill>
                <a:latin typeface="Times New Roman" pitchFamily="18" charset="0"/>
                <a:cs typeface="Times New Roman" pitchFamily="18" charset="0"/>
              </a:rPr>
              <a:t>1952-1965</a:t>
            </a:r>
            <a:endParaRPr lang="en-US" dirty="0">
              <a:solidFill>
                <a:srgbClr val="FF0000"/>
              </a:solidFill>
              <a:latin typeface="Times New Roman" pitchFamily="18" charset="0"/>
              <a:cs typeface="Times New Roman" pitchFamily="18" charset="0"/>
            </a:endParaRPr>
          </a:p>
        </p:txBody>
      </p:sp>
      <p:sp>
        <p:nvSpPr>
          <p:cNvPr id="3" name="Rectangle 2"/>
          <p:cNvSpPr/>
          <p:nvPr/>
        </p:nvSpPr>
        <p:spPr>
          <a:xfrm>
            <a:off x="1600200" y="3581400"/>
            <a:ext cx="7162800" cy="923330"/>
          </a:xfrm>
          <a:prstGeom prst="rect">
            <a:avLst/>
          </a:prstGeom>
        </p:spPr>
        <p:txBody>
          <a:bodyPr wrap="square">
            <a:spAutoFit/>
          </a:bodyPr>
          <a:lstStyle/>
          <a:p>
            <a:pPr indent="461963" algn="just"/>
            <a:r>
              <a:rPr lang="en-US" dirty="0">
                <a:latin typeface="Times New Roman" pitchFamily="18" charset="0"/>
                <a:cs typeface="Times New Roman" pitchFamily="18" charset="0"/>
              </a:rPr>
              <a:t>Art. 17.</a:t>
            </a:r>
            <a:r>
              <a:rPr lang="ro-RO" dirty="0">
                <a:latin typeface="Times New Roman" pitchFamily="18" charset="0"/>
                <a:cs typeface="Times New Roman" pitchFamily="18" charset="0"/>
              </a:rPr>
              <a:t> of </a:t>
            </a:r>
            <a:r>
              <a:rPr lang="ro-RO" b="1" dirty="0">
                <a:latin typeface="Times New Roman" pitchFamily="18" charset="0"/>
                <a:cs typeface="Times New Roman" pitchFamily="18" charset="0"/>
              </a:rPr>
              <a:t>1965 </a:t>
            </a:r>
            <a:r>
              <a:rPr lang="ro-RO" b="1" dirty="0" err="1">
                <a:latin typeface="Times New Roman" pitchFamily="18" charset="0"/>
                <a:cs typeface="Times New Roman" pitchFamily="18" charset="0"/>
              </a:rPr>
              <a:t>Constitution</a:t>
            </a:r>
            <a:r>
              <a:rPr lang="ro-RO"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Citizens of the Socialist Republic of Romania, irrespective of nationality, race, sex or religion, are equal in rights in all areas of economic, political, legal, social and cultural life</a:t>
            </a:r>
            <a:r>
              <a:rPr lang="en-US" dirty="0">
                <a:latin typeface="Times New Roman" pitchFamily="18" charset="0"/>
                <a:cs typeface="Times New Roman" pitchFamily="18" charset="0"/>
              </a:rPr>
              <a:t>.</a:t>
            </a:r>
          </a:p>
        </p:txBody>
      </p:sp>
      <p:sp>
        <p:nvSpPr>
          <p:cNvPr id="4" name="Rectangle 3"/>
          <p:cNvSpPr/>
          <p:nvPr/>
        </p:nvSpPr>
        <p:spPr>
          <a:xfrm>
            <a:off x="1447800" y="4800600"/>
            <a:ext cx="7162800" cy="923330"/>
          </a:xfrm>
          <a:prstGeom prst="rect">
            <a:avLst/>
          </a:prstGeom>
        </p:spPr>
        <p:txBody>
          <a:bodyPr wrap="square">
            <a:spAutoFit/>
          </a:bodyPr>
          <a:lstStyle/>
          <a:p>
            <a:pPr indent="461963" algn="just"/>
            <a:r>
              <a:rPr lang="en-US" dirty="0">
                <a:latin typeface="Times New Roman" pitchFamily="18" charset="0"/>
                <a:cs typeface="Times New Roman" pitchFamily="18" charset="0"/>
              </a:rPr>
              <a:t>The portrait of the woman in communism is the heroine, bringing together fantastic powers of a devoted mother, a zealous worker and fierce warrior in the name of socialism.</a:t>
            </a:r>
            <a:endParaRPr lang="ro-RO" dirty="0">
              <a:latin typeface="Times New Roman" pitchFamily="18" charset="0"/>
              <a:cs typeface="Times New Roman" pitchFamily="18" charset="0"/>
            </a:endParaRPr>
          </a:p>
        </p:txBody>
      </p:sp>
      <p:sp>
        <p:nvSpPr>
          <p:cNvPr id="6" name="Rectangle 5"/>
          <p:cNvSpPr/>
          <p:nvPr/>
        </p:nvSpPr>
        <p:spPr>
          <a:xfrm>
            <a:off x="1524000" y="1676400"/>
            <a:ext cx="7162800" cy="1754326"/>
          </a:xfrm>
          <a:prstGeom prst="rect">
            <a:avLst/>
          </a:prstGeom>
        </p:spPr>
        <p:txBody>
          <a:bodyPr wrap="square">
            <a:spAutoFit/>
          </a:bodyPr>
          <a:lstStyle/>
          <a:p>
            <a:pPr indent="461963"/>
            <a:r>
              <a:rPr lang="en-US" dirty="0">
                <a:latin typeface="Times New Roman" pitchFamily="18" charset="0"/>
                <a:cs typeface="Times New Roman" pitchFamily="18" charset="0"/>
              </a:rPr>
              <a:t>Article 83</a:t>
            </a:r>
            <a:r>
              <a:rPr lang="ro-RO" dirty="0">
                <a:latin typeface="Times New Roman" pitchFamily="18" charset="0"/>
                <a:cs typeface="Times New Roman" pitchFamily="18" charset="0"/>
              </a:rPr>
              <a:t> of </a:t>
            </a:r>
            <a:r>
              <a:rPr lang="ro-RO" b="1" dirty="0">
                <a:latin typeface="Times New Roman" pitchFamily="18" charset="0"/>
                <a:cs typeface="Times New Roman" pitchFamily="18" charset="0"/>
              </a:rPr>
              <a:t>1952 </a:t>
            </a:r>
            <a:r>
              <a:rPr lang="ro-RO" b="1" dirty="0" err="1">
                <a:latin typeface="Times New Roman" pitchFamily="18" charset="0"/>
                <a:cs typeface="Times New Roman" pitchFamily="18" charset="0"/>
              </a:rPr>
              <a:t>Constitution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The woman in the People's Republic of Romania has equal rights with the man in all areas of economic, political, state and cultural life.</a:t>
            </a:r>
          </a:p>
          <a:p>
            <a:pPr indent="461963"/>
            <a:endParaRPr lang="en-US" dirty="0">
              <a:latin typeface="Times New Roman" pitchFamily="18" charset="0"/>
              <a:cs typeface="Times New Roman" pitchFamily="18" charset="0"/>
            </a:endParaRPr>
          </a:p>
          <a:p>
            <a:pPr indent="461963"/>
            <a:r>
              <a:rPr lang="en-US" dirty="0">
                <a:latin typeface="Times New Roman" pitchFamily="18" charset="0"/>
                <a:cs typeface="Times New Roman" pitchFamily="18" charset="0"/>
              </a:rPr>
              <a:t>The woman has equal rights with the man to work, salary, rest, social insurance and education.</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normAutofit/>
          </a:bodyPr>
          <a:lstStyle/>
          <a:p>
            <a:pPr algn="ctr"/>
            <a:r>
              <a:rPr lang="ro-RO" sz="2800" b="1" dirty="0" err="1">
                <a:solidFill>
                  <a:srgbClr val="FF0000"/>
                </a:solidFill>
                <a:latin typeface="Times New Roman" pitchFamily="18" charset="0"/>
                <a:cs typeface="Times New Roman" pitchFamily="18" charset="0"/>
              </a:rPr>
              <a:t>Article</a:t>
            </a:r>
            <a:r>
              <a:rPr lang="ro-RO" sz="2800" b="1" dirty="0">
                <a:solidFill>
                  <a:srgbClr val="FF0000"/>
                </a:solidFill>
                <a:latin typeface="Times New Roman" pitchFamily="18" charset="0"/>
                <a:cs typeface="Times New Roman" pitchFamily="18" charset="0"/>
              </a:rPr>
              <a:t> 16 - 1991 CONSTITUTION</a:t>
            </a:r>
            <a:endParaRPr lang="en-US" sz="2800" b="1" dirty="0">
              <a:solidFill>
                <a:srgbClr val="FF0000"/>
              </a:solidFill>
              <a:latin typeface="Times New Roman" pitchFamily="18" charset="0"/>
              <a:cs typeface="Times New Roman" pitchFamily="18" charset="0"/>
            </a:endParaRPr>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077200" y="0"/>
            <a:ext cx="795536" cy="914400"/>
          </a:xfrm>
          <a:prstGeom prst="rect">
            <a:avLst/>
          </a:prstGeom>
          <a:noFill/>
          <a:ln w="9525">
            <a:noFill/>
            <a:miter lim="800000"/>
            <a:headEnd/>
            <a:tailEnd/>
          </a:ln>
        </p:spPr>
      </p:pic>
      <p:sp>
        <p:nvSpPr>
          <p:cNvPr id="5" name="Rectangle 4"/>
          <p:cNvSpPr/>
          <p:nvPr/>
        </p:nvSpPr>
        <p:spPr>
          <a:xfrm>
            <a:off x="1447800" y="1219200"/>
            <a:ext cx="6934200" cy="1477328"/>
          </a:xfrm>
          <a:prstGeom prst="rect">
            <a:avLst/>
          </a:prstGeom>
        </p:spPr>
        <p:txBody>
          <a:bodyPr wrap="square">
            <a:spAutoFit/>
          </a:bodyPr>
          <a:lstStyle/>
          <a:p>
            <a:pPr indent="461963" algn="just"/>
            <a:r>
              <a:rPr lang="en-US" dirty="0">
                <a:latin typeface="Times New Roman" pitchFamily="18" charset="0"/>
                <a:cs typeface="Times New Roman" pitchFamily="18" charset="0"/>
              </a:rPr>
              <a:t>Citizens are </a:t>
            </a:r>
            <a:r>
              <a:rPr lang="en-US" b="1" dirty="0">
                <a:solidFill>
                  <a:srgbClr val="FF0000"/>
                </a:solidFill>
                <a:latin typeface="Times New Roman" pitchFamily="18" charset="0"/>
                <a:cs typeface="Times New Roman" pitchFamily="18" charset="0"/>
              </a:rPr>
              <a:t>equal before the law and the public authorities</a:t>
            </a:r>
            <a:r>
              <a:rPr lang="en-US" dirty="0">
                <a:latin typeface="Times New Roman" pitchFamily="18" charset="0"/>
                <a:cs typeface="Times New Roman" pitchFamily="18" charset="0"/>
              </a:rPr>
              <a:t>, without privileges and without discrimination.</a:t>
            </a:r>
            <a:endParaRPr lang="ro-RO" dirty="0">
              <a:latin typeface="Times New Roman" pitchFamily="18" charset="0"/>
              <a:cs typeface="Times New Roman" pitchFamily="18" charset="0"/>
            </a:endParaRPr>
          </a:p>
          <a:p>
            <a:pPr indent="461963" algn="just"/>
            <a:r>
              <a:rPr lang="en-US" dirty="0">
                <a:latin typeface="Times New Roman" pitchFamily="18" charset="0"/>
                <a:cs typeface="Times New Roman" pitchFamily="18" charset="0"/>
              </a:rPr>
              <a:t>No one is above the law.</a:t>
            </a:r>
          </a:p>
          <a:p>
            <a:pPr indent="461963" algn="just"/>
            <a:r>
              <a:rPr lang="en-US" dirty="0">
                <a:latin typeface="Times New Roman" pitchFamily="18" charset="0"/>
                <a:cs typeface="Times New Roman" pitchFamily="18" charset="0"/>
              </a:rPr>
              <a:t>Public, civil or military functions and dignities may be occupied by persons </a:t>
            </a:r>
            <a:r>
              <a:rPr lang="en-US" b="1" dirty="0">
                <a:solidFill>
                  <a:srgbClr val="FF0000"/>
                </a:solidFill>
                <a:latin typeface="Times New Roman" pitchFamily="18" charset="0"/>
                <a:cs typeface="Times New Roman" pitchFamily="18" charset="0"/>
              </a:rPr>
              <a:t>having only </a:t>
            </a:r>
            <a:r>
              <a:rPr lang="en-US" dirty="0">
                <a:latin typeface="Times New Roman" pitchFamily="18" charset="0"/>
                <a:cs typeface="Times New Roman" pitchFamily="18" charset="0"/>
              </a:rPr>
              <a:t>Romanian citizenship and domicile in the country.</a:t>
            </a:r>
          </a:p>
        </p:txBody>
      </p:sp>
      <p:sp>
        <p:nvSpPr>
          <p:cNvPr id="6" name="Rectangle 5"/>
          <p:cNvSpPr/>
          <p:nvPr/>
        </p:nvSpPr>
        <p:spPr>
          <a:xfrm>
            <a:off x="1447800" y="3810000"/>
            <a:ext cx="6705600" cy="1477328"/>
          </a:xfrm>
          <a:prstGeom prst="rect">
            <a:avLst/>
          </a:prstGeom>
        </p:spPr>
        <p:txBody>
          <a:bodyPr wrap="square">
            <a:spAutoFit/>
          </a:bodyPr>
          <a:lstStyle/>
          <a:p>
            <a:pPr indent="461963" algn="just"/>
            <a:r>
              <a:rPr lang="en-US" dirty="0"/>
              <a:t> </a:t>
            </a:r>
            <a:r>
              <a:rPr lang="en-US" dirty="0">
                <a:latin typeface="Times New Roman" pitchFamily="18" charset="0"/>
                <a:cs typeface="Times New Roman" pitchFamily="18" charset="0"/>
              </a:rPr>
              <a:t>Access to public, civil, or military positions or dignities may be granted, according to the law, to persons whose citizenship is Romanian and whose domicile is in Romania. </a:t>
            </a:r>
            <a:endParaRPr lang="ro-RO" dirty="0">
              <a:latin typeface="Times New Roman" pitchFamily="18" charset="0"/>
              <a:cs typeface="Times New Roman" pitchFamily="18" charset="0"/>
            </a:endParaRPr>
          </a:p>
          <a:p>
            <a:pPr indent="461963" algn="just"/>
            <a:r>
              <a:rPr lang="en-US" b="1" dirty="0">
                <a:solidFill>
                  <a:srgbClr val="FF0000"/>
                </a:solidFill>
                <a:latin typeface="Times New Roman" pitchFamily="18" charset="0"/>
                <a:cs typeface="Times New Roman" pitchFamily="18" charset="0"/>
              </a:rPr>
              <a:t>The Romanian State shall guarantee equal opportunities for men and women to occupy such positions and dignities.</a:t>
            </a:r>
          </a:p>
        </p:txBody>
      </p:sp>
      <p:sp>
        <p:nvSpPr>
          <p:cNvPr id="8" name="Rectangle 7"/>
          <p:cNvSpPr/>
          <p:nvPr/>
        </p:nvSpPr>
        <p:spPr>
          <a:xfrm>
            <a:off x="1524000" y="2828836"/>
            <a:ext cx="6934200" cy="646331"/>
          </a:xfrm>
          <a:prstGeom prst="rect">
            <a:avLst/>
          </a:prstGeom>
        </p:spPr>
        <p:txBody>
          <a:bodyPr wrap="square">
            <a:spAutoFit/>
          </a:bodyPr>
          <a:lstStyle/>
          <a:p>
            <a:r>
              <a:rPr lang="en-US" u="sng" dirty="0">
                <a:hlinkClick r:id="rId4"/>
              </a:rPr>
              <a:t>The Constitution of Romania of 1991</a:t>
            </a:r>
            <a:r>
              <a:rPr lang="en-US" dirty="0"/>
              <a:t> was amended and completed by the </a:t>
            </a:r>
            <a:r>
              <a:rPr lang="en-US" dirty="0">
                <a:hlinkClick r:id="rId5"/>
              </a:rPr>
              <a:t>Law No. 429/2003 on the revision of the Constitution of Romania</a:t>
            </a:r>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848600" cy="990600"/>
          </a:xfrm>
        </p:spPr>
        <p:txBody>
          <a:bodyPr>
            <a:normAutofit fontScale="90000"/>
          </a:bodyPr>
          <a:lstStyle/>
          <a:p>
            <a:pPr lvl="0" algn="ctr"/>
            <a:r>
              <a:rPr lang="ro-RO" sz="2000" b="1" dirty="0">
                <a:solidFill>
                  <a:srgbClr val="000000"/>
                </a:solidFill>
                <a:effectLst/>
                <a:latin typeface="Times New Roman" pitchFamily="18" charset="0"/>
                <a:ea typeface="Times New Roman" pitchFamily="18" charset="0"/>
                <a:cs typeface="Times New Roman" pitchFamily="18" charset="0"/>
              </a:rPr>
              <a:t>  </a:t>
            </a:r>
            <a:br>
              <a:rPr lang="ro-RO" sz="2000" b="1" dirty="0">
                <a:solidFill>
                  <a:srgbClr val="000000"/>
                </a:solidFill>
                <a:effectLst/>
                <a:latin typeface="Times New Roman" pitchFamily="18" charset="0"/>
                <a:ea typeface="Times New Roman" pitchFamily="18" charset="0"/>
                <a:cs typeface="Times New Roman" pitchFamily="18" charset="0"/>
              </a:rPr>
            </a:br>
            <a:r>
              <a:rPr lang="ro-RO" sz="2000" b="1" dirty="0">
                <a:solidFill>
                  <a:srgbClr val="000000"/>
                </a:solidFill>
                <a:effectLst/>
                <a:latin typeface="Times New Roman" pitchFamily="18" charset="0"/>
                <a:ea typeface="Times New Roman" pitchFamily="18" charset="0"/>
                <a:cs typeface="Times New Roman" pitchFamily="18" charset="0"/>
              </a:rPr>
              <a:t>   </a:t>
            </a:r>
            <a:r>
              <a:rPr lang="ro-RO" sz="2000" b="1" dirty="0">
                <a:solidFill>
                  <a:schemeClr val="accent2">
                    <a:lumMod val="75000"/>
                  </a:schemeClr>
                </a:solidFill>
                <a:effectLst/>
                <a:latin typeface="Times New Roman" pitchFamily="18" charset="0"/>
                <a:ea typeface="Times New Roman" pitchFamily="18" charset="0"/>
                <a:cs typeface="Times New Roman" pitchFamily="18" charset="0"/>
              </a:rPr>
              <a:t>COMPARATIVE FRAMEWORK OF WOMEN PERCENTAGE </a:t>
            </a:r>
            <a:br>
              <a:rPr lang="ro-RO" sz="2000" b="1" dirty="0">
                <a:solidFill>
                  <a:schemeClr val="accent2">
                    <a:lumMod val="75000"/>
                  </a:schemeClr>
                </a:solidFill>
                <a:effectLst/>
                <a:latin typeface="Times New Roman" pitchFamily="18" charset="0"/>
                <a:ea typeface="Times New Roman" pitchFamily="18" charset="0"/>
                <a:cs typeface="Times New Roman" pitchFamily="18" charset="0"/>
              </a:rPr>
            </a:br>
            <a:r>
              <a:rPr lang="ro-RO" sz="2000" b="1" dirty="0">
                <a:solidFill>
                  <a:schemeClr val="accent2">
                    <a:lumMod val="75000"/>
                  </a:schemeClr>
                </a:solidFill>
                <a:effectLst/>
                <a:latin typeface="Times New Roman" pitchFamily="18" charset="0"/>
                <a:ea typeface="Times New Roman" pitchFamily="18" charset="0"/>
                <a:cs typeface="Times New Roman" pitchFamily="18" charset="0"/>
              </a:rPr>
              <a:t>IN THE ROMANIAN PARLIAMENT BETWEEN 1990-2016</a:t>
            </a:r>
            <a:br>
              <a:rPr lang="ro-RO" sz="4000" dirty="0">
                <a:solidFill>
                  <a:schemeClr val="tx1"/>
                </a:solidFill>
                <a:effectLst/>
                <a:latin typeface="Arial" pitchFamily="34" charset="0"/>
                <a:cs typeface="Arial" pitchFamily="34" charset="0"/>
              </a:rPr>
            </a:br>
            <a:endParaRPr lang="en-US" sz="2800" b="1" dirty="0">
              <a:solidFill>
                <a:srgbClr val="0070C0"/>
              </a:solidFill>
            </a:endParaRPr>
          </a:p>
        </p:txBody>
      </p:sp>
      <p:pic>
        <p:nvPicPr>
          <p:cNvPr id="6" name="Picture 5"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7" name="Picture 1" descr="Imagini pentru SIMBOLUL CENTENARULUI"/>
          <p:cNvPicPr>
            <a:picLocks noChangeAspect="1" noChangeArrowheads="1"/>
          </p:cNvPicPr>
          <p:nvPr/>
        </p:nvPicPr>
        <p:blipFill>
          <a:blip r:embed="rId3"/>
          <a:srcRect/>
          <a:stretch>
            <a:fillRect/>
          </a:stretch>
        </p:blipFill>
        <p:spPr bwMode="auto">
          <a:xfrm>
            <a:off x="8348464" y="0"/>
            <a:ext cx="795536" cy="914400"/>
          </a:xfrm>
          <a:prstGeom prst="rect">
            <a:avLst/>
          </a:prstGeom>
          <a:noFill/>
          <a:ln w="9525">
            <a:noFill/>
            <a:miter lim="800000"/>
            <a:headEnd/>
            <a:tailEnd/>
          </a:ln>
        </p:spPr>
      </p:pic>
      <p:graphicFrame>
        <p:nvGraphicFramePr>
          <p:cNvPr id="10" name="Table 9"/>
          <p:cNvGraphicFramePr>
            <a:graphicFrameLocks noGrp="1"/>
          </p:cNvGraphicFramePr>
          <p:nvPr/>
        </p:nvGraphicFramePr>
        <p:xfrm>
          <a:off x="2362200" y="1371600"/>
          <a:ext cx="5549265" cy="3785616"/>
        </p:xfrm>
        <a:graphic>
          <a:graphicData uri="http://schemas.openxmlformats.org/drawingml/2006/table">
            <a:tbl>
              <a:tblPr/>
              <a:tblGrid>
                <a:gridCol w="1242060">
                  <a:extLst>
                    <a:ext uri="{9D8B030D-6E8A-4147-A177-3AD203B41FA5}">
                      <a16:colId xmlns:a16="http://schemas.microsoft.com/office/drawing/2014/main" val="20000"/>
                    </a:ext>
                  </a:extLst>
                </a:gridCol>
                <a:gridCol w="1107440">
                  <a:extLst>
                    <a:ext uri="{9D8B030D-6E8A-4147-A177-3AD203B41FA5}">
                      <a16:colId xmlns:a16="http://schemas.microsoft.com/office/drawing/2014/main" val="20001"/>
                    </a:ext>
                  </a:extLst>
                </a:gridCol>
                <a:gridCol w="2250440">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en-US" sz="1800" b="1">
                          <a:latin typeface="Times New Roman"/>
                          <a:ea typeface="Times New Roman"/>
                          <a:cs typeface="Times New Roman"/>
                        </a:rPr>
                        <a:t>Legislature</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latin typeface="Times New Roman"/>
                          <a:ea typeface="Times New Roman"/>
                          <a:cs typeface="Times New Roman"/>
                        </a:rPr>
                        <a:t>Total seats</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latin typeface="Times New Roman"/>
                          <a:ea typeface="Times New Roman"/>
                          <a:cs typeface="Times New Roman"/>
                        </a:rPr>
                        <a:t>Number of seats held by women in the Romanian Parliament</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latin typeface="Times New Roman"/>
                          <a:ea typeface="Times New Roman"/>
                          <a:cs typeface="Times New Roman"/>
                        </a:rPr>
                        <a:t>%</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1800" b="1">
                          <a:latin typeface="Times New Roman"/>
                          <a:ea typeface="Times New Roman"/>
                          <a:cs typeface="Times New Roman"/>
                        </a:rPr>
                        <a:t>1990-1992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a:latin typeface="Times New Roman"/>
                          <a:ea typeface="Times New Roman"/>
                          <a:cs typeface="Times New Roman"/>
                        </a:rPr>
                        <a:t>471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latin typeface="Times New Roman"/>
                          <a:ea typeface="Times New Roman"/>
                          <a:cs typeface="Times New Roman"/>
                        </a:rPr>
                        <a:t>30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6.36%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1800" b="1">
                          <a:latin typeface="Times New Roman"/>
                          <a:ea typeface="Times New Roman"/>
                          <a:cs typeface="Times New Roman"/>
                        </a:rPr>
                        <a:t>1992-1996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471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19</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4.03%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1800" b="1">
                          <a:latin typeface="Times New Roman"/>
                          <a:ea typeface="Times New Roman"/>
                          <a:cs typeface="Times New Roman"/>
                        </a:rPr>
                        <a:t>1996-2000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471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23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4.88%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1800" b="1">
                          <a:latin typeface="Times New Roman"/>
                          <a:ea typeface="Times New Roman"/>
                          <a:cs typeface="Times New Roman"/>
                        </a:rPr>
                        <a:t>2000-2004</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467</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56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11.99%</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4"/>
                  </a:ext>
                </a:extLst>
              </a:tr>
              <a:tr h="0">
                <a:tc>
                  <a:txBody>
                    <a:bodyPr/>
                    <a:lstStyle/>
                    <a:p>
                      <a:pPr algn="ctr">
                        <a:lnSpc>
                          <a:spcPct val="115000"/>
                        </a:lnSpc>
                        <a:spcAft>
                          <a:spcPts val="0"/>
                        </a:spcAft>
                      </a:pPr>
                      <a:r>
                        <a:rPr lang="en-US" sz="1800" b="1">
                          <a:latin typeface="Times New Roman"/>
                          <a:ea typeface="Times New Roman"/>
                          <a:cs typeface="Times New Roman"/>
                        </a:rPr>
                        <a:t>2004-2008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451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53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11.75%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5"/>
                  </a:ext>
                </a:extLst>
              </a:tr>
              <a:tr h="0">
                <a:tc>
                  <a:txBody>
                    <a:bodyPr/>
                    <a:lstStyle/>
                    <a:p>
                      <a:pPr algn="ctr">
                        <a:lnSpc>
                          <a:spcPct val="115000"/>
                        </a:lnSpc>
                        <a:spcAft>
                          <a:spcPts val="0"/>
                        </a:spcAft>
                      </a:pPr>
                      <a:r>
                        <a:rPr lang="en-US" sz="1800" b="1">
                          <a:latin typeface="Times New Roman"/>
                          <a:ea typeface="Times New Roman"/>
                          <a:cs typeface="Times New Roman"/>
                        </a:rPr>
                        <a:t>2008-2012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471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46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9.76%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6"/>
                  </a:ext>
                </a:extLst>
              </a:tr>
              <a:tr h="0">
                <a:tc>
                  <a:txBody>
                    <a:bodyPr/>
                    <a:lstStyle/>
                    <a:p>
                      <a:pPr algn="ctr">
                        <a:lnSpc>
                          <a:spcPct val="115000"/>
                        </a:lnSpc>
                        <a:spcAft>
                          <a:spcPts val="0"/>
                        </a:spcAft>
                      </a:pPr>
                      <a:r>
                        <a:rPr lang="en-US" sz="1800" b="1">
                          <a:latin typeface="Times New Roman"/>
                          <a:ea typeface="Times New Roman"/>
                          <a:cs typeface="Times New Roman"/>
                        </a:rPr>
                        <a:t>2012-2016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588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68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800" b="1">
                          <a:latin typeface="Times New Roman"/>
                          <a:ea typeface="Times New Roman"/>
                          <a:cs typeface="Times New Roman"/>
                        </a:rPr>
                        <a:t>11.56%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7"/>
                  </a:ext>
                </a:extLst>
              </a:tr>
              <a:tr h="0">
                <a:tc>
                  <a:txBody>
                    <a:bodyPr/>
                    <a:lstStyle/>
                    <a:p>
                      <a:pPr algn="ctr">
                        <a:lnSpc>
                          <a:spcPct val="115000"/>
                        </a:lnSpc>
                        <a:spcAft>
                          <a:spcPts val="0"/>
                        </a:spcAft>
                      </a:pPr>
                      <a:r>
                        <a:rPr lang="en-US" sz="1800" b="1">
                          <a:latin typeface="Times New Roman"/>
                          <a:ea typeface="Times New Roman"/>
                          <a:cs typeface="Times New Roman"/>
                        </a:rPr>
                        <a:t>2016-2020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a:latin typeface="Times New Roman"/>
                          <a:ea typeface="Times New Roman"/>
                          <a:cs typeface="Times New Roman"/>
                        </a:rPr>
                        <a:t>506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b="1">
                          <a:latin typeface="Times New Roman"/>
                          <a:ea typeface="Times New Roman"/>
                          <a:cs typeface="Times New Roman"/>
                        </a:rPr>
                        <a:t>88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800" b="1" dirty="0">
                          <a:latin typeface="Times New Roman"/>
                          <a:ea typeface="Times New Roman"/>
                          <a:cs typeface="Times New Roman"/>
                        </a:rPr>
                        <a:t>17.39%</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48600" cy="1143000"/>
          </a:xfrm>
        </p:spPr>
        <p:txBody>
          <a:bodyPr>
            <a:normAutofit/>
          </a:bodyPr>
          <a:lstStyle/>
          <a:p>
            <a:pPr algn="ctr"/>
            <a:r>
              <a:rPr lang="ro-RO" sz="2800" b="1" dirty="0">
                <a:solidFill>
                  <a:srgbClr val="002060"/>
                </a:solidFill>
                <a:latin typeface="Times New Roman" pitchFamily="18" charset="0"/>
                <a:cs typeface="Times New Roman" pitchFamily="18" charset="0"/>
              </a:rPr>
              <a:t>ELECTIONS 2016</a:t>
            </a:r>
            <a:endParaRPr lang="en-US" sz="2800" b="1" dirty="0">
              <a:solidFill>
                <a:srgbClr val="002060"/>
              </a:solidFill>
              <a:latin typeface="Times New Roman" pitchFamily="18" charset="0"/>
              <a:cs typeface="Times New Roman" pitchFamily="18" charset="0"/>
            </a:endParaRP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6145" name="Rectangle 1"/>
          <p:cNvSpPr>
            <a:spLocks noChangeArrowheads="1"/>
          </p:cNvSpPr>
          <p:nvPr/>
        </p:nvSpPr>
        <p:spPr bwMode="auto">
          <a:xfrm>
            <a:off x="838200" y="1219200"/>
            <a:ext cx="815340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After the failed experiences of parliamentary elections of 2008 and 2012, held in compliance with Law no. 35/2008 for the election to the Chamber of Deputies and the Senate and for the amendment and completion of Law No. 67/2004 for the election of local public administration authorities, of Law No. 215/2001 on the local public administration, and of Law No. 393/2004 on the Statute of local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electees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which was using the uninominal majority-based vote system, according to the principle of proportional representation, and which led to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 </a:t>
            </a:r>
            <a:r>
              <a:rPr kumimoji="0" lang="en-US"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under-representation of women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Romanian legislator changed the election rules and decided to come back to at-large election system, with closed list.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Law No. 208/2015 regarding </a:t>
            </a:r>
            <a:r>
              <a:rPr kumimoji="0" lang="en-US"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elections of the Senate and Chamber of Deputies, as well as the organization and functioning of the Permanent Electoral Authority</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thus stated that senators and deputies shall be elected by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election list, according to the principle of proportional representation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Another important change aimed at the standard for the election of the Chamber of Deputies, that is a deputy to 73,000 inhabitants, while for the Senate election, a senator to 168,000 inhabitants</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r>
              <a:rPr kumimoji="0" lang="ro-RO"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762000"/>
          </a:xfrm>
        </p:spPr>
        <p:txBody>
          <a:bodyPr>
            <a:normAutofit/>
          </a:bodyPr>
          <a:lstStyle/>
          <a:p>
            <a:pPr algn="ctr"/>
            <a:r>
              <a:rPr lang="en-US" sz="2000" b="1" dirty="0">
                <a:solidFill>
                  <a:srgbClr val="FF0000"/>
                </a:solidFill>
                <a:latin typeface="Times New Roman" pitchFamily="18" charset="0"/>
                <a:cs typeface="Times New Roman" pitchFamily="18" charset="0"/>
              </a:rPr>
              <a:t>SHORT ANALYZES</a:t>
            </a: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6" name="Rectangle 5"/>
          <p:cNvSpPr/>
          <p:nvPr/>
        </p:nvSpPr>
        <p:spPr>
          <a:xfrm>
            <a:off x="1066800" y="1371600"/>
            <a:ext cx="7772400" cy="923330"/>
          </a:xfrm>
          <a:prstGeom prst="rect">
            <a:avLst/>
          </a:prstGeom>
        </p:spPr>
        <p:txBody>
          <a:bodyPr wrap="square">
            <a:spAutoFit/>
          </a:bodyPr>
          <a:lstStyle/>
          <a:p>
            <a:pPr indent="461963" algn="just"/>
            <a:r>
              <a:rPr lang="en-US" dirty="0">
                <a:latin typeface="Times New Roman" pitchFamily="18" charset="0"/>
                <a:cs typeface="Times New Roman" pitchFamily="18" charset="0"/>
              </a:rPr>
              <a:t>The election law has also appointed the rule according to which the lists of candidates for senators and deputies election shall be drafted in order </a:t>
            </a:r>
            <a:r>
              <a:rPr lang="en-US" b="1" dirty="0">
                <a:latin typeface="Times New Roman" pitchFamily="18" charset="0"/>
                <a:cs typeface="Times New Roman" pitchFamily="18" charset="0"/>
              </a:rPr>
              <a:t>to provide equal representation of both genders</a:t>
            </a:r>
            <a:r>
              <a:rPr lang="en-US" dirty="0">
                <a:latin typeface="Times New Roman" pitchFamily="18" charset="0"/>
                <a:cs typeface="Times New Roman" pitchFamily="18" charset="0"/>
              </a:rPr>
              <a:t>, except the lists with only one candidate</a:t>
            </a:r>
          </a:p>
        </p:txBody>
      </p:sp>
      <p:sp>
        <p:nvSpPr>
          <p:cNvPr id="5121" name="Rectangle 1"/>
          <p:cNvSpPr>
            <a:spLocks noChangeArrowheads="1"/>
          </p:cNvSpPr>
          <p:nvPr/>
        </p:nvSpPr>
        <p:spPr bwMode="auto">
          <a:xfrm>
            <a:off x="914400" y="2590800"/>
            <a:ext cx="80772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For the elections held on 11th of December 2016, there were </a:t>
            </a:r>
            <a:r>
              <a:rPr kumimoji="0" lang="en-US" b="1" i="0" u="none" strike="noStrike" cap="none" normalizeH="0" baseline="0" dirty="0">
                <a:ln>
                  <a:noFill/>
                </a:ln>
                <a:solidFill>
                  <a:schemeClr val="accent2">
                    <a:lumMod val="75000"/>
                  </a:schemeClr>
                </a:solidFill>
                <a:effectLst/>
                <a:latin typeface="Times New Roman" pitchFamily="18" charset="0"/>
                <a:ea typeface="Times New Roman" pitchFamily="18" charset="0"/>
                <a:cs typeface="Times New Roman" pitchFamily="18" charset="0"/>
              </a:rPr>
              <a:t>6476 candidates</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whereof </a:t>
            </a:r>
            <a:r>
              <a:rPr kumimoji="0" lang="en-US" b="1" i="0" u="none" strike="noStrike" cap="none" normalizeH="0" baseline="0" dirty="0">
                <a:ln>
                  <a:noFill/>
                </a:ln>
                <a:solidFill>
                  <a:schemeClr val="accent2">
                    <a:lumMod val="75000"/>
                  </a:schemeClr>
                </a:solidFill>
                <a:effectLst/>
                <a:latin typeface="Times New Roman" pitchFamily="18" charset="0"/>
                <a:ea typeface="Times New Roman" pitchFamily="18" charset="0"/>
                <a:cs typeface="Times New Roman" pitchFamily="18" charset="0"/>
              </a:rPr>
              <a:t>1797</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women, meaning </a:t>
            </a:r>
            <a:r>
              <a:rPr kumimoji="0" lang="en-US" b="1" i="0" u="none" strike="noStrike" cap="none" normalizeH="0" baseline="0" dirty="0">
                <a:ln>
                  <a:noFill/>
                </a:ln>
                <a:solidFill>
                  <a:schemeClr val="accent2">
                    <a:lumMod val="75000"/>
                  </a:schemeClr>
                </a:solidFill>
                <a:effectLst/>
                <a:latin typeface="Times New Roman" pitchFamily="18" charset="0"/>
                <a:ea typeface="Times New Roman" pitchFamily="18" charset="0"/>
                <a:cs typeface="Times New Roman" pitchFamily="18" charset="0"/>
              </a:rPr>
              <a:t>27,7%</a:t>
            </a:r>
            <a:r>
              <a:rPr kumimoji="0" lang="en-US" b="0" i="0" u="none" strike="noStrike" cap="none" normalizeH="0" baseline="0" dirty="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of the total number. </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Among the counties with </a:t>
            </a:r>
            <a:r>
              <a:rPr kumimoji="0" lang="en-US" b="1" i="0" u="none" strike="noStrike" cap="none" normalizeH="0" baseline="0" dirty="0">
                <a:ln>
                  <a:noFill/>
                </a:ln>
                <a:solidFill>
                  <a:schemeClr val="accent2">
                    <a:lumMod val="75000"/>
                  </a:schemeClr>
                </a:solidFill>
                <a:effectLst/>
                <a:latin typeface="Times New Roman" pitchFamily="18" charset="0"/>
                <a:ea typeface="Times New Roman" pitchFamily="18" charset="0"/>
                <a:cs typeface="Times New Roman" pitchFamily="18" charset="0"/>
              </a:rPr>
              <a:t>the highest number of women candidates </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there were: </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lang="ro-RO" dirty="0">
                <a:solidFill>
                  <a:srgbClr val="000000"/>
                </a:solidFill>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Giurgiu (39,1%), </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Bucharest (34,1%), </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Ilfov</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(33,3%),</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Bistrița</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Năsăud</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(31,9%),</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Tulcea</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and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Galați</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(31,5%). </a:t>
            </a: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the other end there were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Prahova</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(19,1%),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Hunedoara</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(20,3%),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Cluj</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(21,8%), Alba (21,9%).</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We have selected for the purpose of our research those political parties which won a seat in the Parliament afterwards.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26680" cy="1021080"/>
          </a:xfrm>
        </p:spPr>
        <p:txBody>
          <a:bodyPr>
            <a:normAutofit fontScale="90000"/>
          </a:bodyPr>
          <a:lstStyle/>
          <a:p>
            <a:pPr algn="ctr"/>
            <a:br>
              <a:rPr lang="ro-RO" sz="2200" b="1" dirty="0">
                <a:latin typeface="Times New Roman" pitchFamily="18" charset="0"/>
                <a:cs typeface="Times New Roman" pitchFamily="18" charset="0"/>
              </a:rPr>
            </a:br>
            <a:br>
              <a:rPr lang="en-US" dirty="0"/>
            </a:br>
            <a:endParaRPr lang="en-US" dirty="0"/>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graphicFrame>
        <p:nvGraphicFramePr>
          <p:cNvPr id="6" name="Table 5"/>
          <p:cNvGraphicFramePr>
            <a:graphicFrameLocks noGrp="1"/>
          </p:cNvGraphicFramePr>
          <p:nvPr/>
        </p:nvGraphicFramePr>
        <p:xfrm>
          <a:off x="1676400" y="1143000"/>
          <a:ext cx="6629400" cy="4101084"/>
        </p:xfrm>
        <a:graphic>
          <a:graphicData uri="http://schemas.openxmlformats.org/drawingml/2006/table">
            <a:tbl>
              <a:tblPr/>
              <a:tblGrid>
                <a:gridCol w="2667000">
                  <a:extLst>
                    <a:ext uri="{9D8B030D-6E8A-4147-A177-3AD203B41FA5}">
                      <a16:colId xmlns:a16="http://schemas.microsoft.com/office/drawing/2014/main" val="20000"/>
                    </a:ext>
                  </a:extLst>
                </a:gridCol>
                <a:gridCol w="1363477">
                  <a:extLst>
                    <a:ext uri="{9D8B030D-6E8A-4147-A177-3AD203B41FA5}">
                      <a16:colId xmlns:a16="http://schemas.microsoft.com/office/drawing/2014/main" val="20001"/>
                    </a:ext>
                  </a:extLst>
                </a:gridCol>
                <a:gridCol w="1151123">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544626">
                <a:tc>
                  <a:txBody>
                    <a:bodyPr/>
                    <a:lstStyle/>
                    <a:p>
                      <a:pPr algn="ctr">
                        <a:lnSpc>
                          <a:spcPct val="115000"/>
                        </a:lnSpc>
                        <a:spcAft>
                          <a:spcPts val="0"/>
                        </a:spcAft>
                      </a:pPr>
                      <a:r>
                        <a:rPr lang="en-US" sz="1800" b="1" dirty="0">
                          <a:latin typeface="Times New Roman"/>
                          <a:ea typeface="Times New Roman"/>
                          <a:cs typeface="Times New Roman"/>
                        </a:rPr>
                        <a:t>Political party, political formation, political alliance, independent candidate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latin typeface="Times New Roman"/>
                          <a:ea typeface="Times New Roman"/>
                          <a:cs typeface="Times New Roman"/>
                        </a:rPr>
                        <a:t>Total candidacies</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800" b="1">
                          <a:latin typeface="Times New Roman"/>
                          <a:ea typeface="Times New Roman"/>
                          <a:cs typeface="Times New Roman"/>
                        </a:rPr>
                        <a:t>Women</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800" b="1">
                          <a:latin typeface="Times New Roman"/>
                          <a:ea typeface="Times New Roman"/>
                          <a:cs typeface="Times New Roman"/>
                        </a:rPr>
                        <a:t>Percentage</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0"/>
                  </a:ext>
                </a:extLst>
              </a:tr>
              <a:tr h="244961">
                <a:tc>
                  <a:txBody>
                    <a:bodyPr/>
                    <a:lstStyle/>
                    <a:p>
                      <a:pPr>
                        <a:lnSpc>
                          <a:spcPct val="115000"/>
                        </a:lnSpc>
                        <a:spcAft>
                          <a:spcPts val="0"/>
                        </a:spcAft>
                      </a:pPr>
                      <a:r>
                        <a:rPr lang="en-US" sz="1800" b="1" dirty="0">
                          <a:solidFill>
                            <a:schemeClr val="accent2">
                              <a:lumMod val="75000"/>
                            </a:schemeClr>
                          </a:solidFill>
                          <a:latin typeface="Times New Roman"/>
                          <a:ea typeface="Times New Roman"/>
                          <a:cs typeface="Times New Roman"/>
                        </a:rPr>
                        <a:t>PSD </a:t>
                      </a:r>
                      <a:endParaRPr lang="en-US" sz="1800" b="1" dirty="0">
                        <a:solidFill>
                          <a:schemeClr val="accent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solidFill>
                            <a:schemeClr val="accent2">
                              <a:lumMod val="75000"/>
                            </a:schemeClr>
                          </a:solidFill>
                          <a:latin typeface="Times New Roman"/>
                          <a:ea typeface="Times New Roman"/>
                          <a:cs typeface="Times New Roman"/>
                        </a:rPr>
                        <a:t>639</a:t>
                      </a:r>
                      <a:endParaRPr lang="en-US" sz="1800" b="1">
                        <a:solidFill>
                          <a:schemeClr val="accent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solidFill>
                            <a:schemeClr val="accent2">
                              <a:lumMod val="75000"/>
                            </a:schemeClr>
                          </a:solidFill>
                          <a:latin typeface="Times New Roman"/>
                          <a:ea typeface="Times New Roman"/>
                          <a:cs typeface="Times New Roman"/>
                        </a:rPr>
                        <a:t>182</a:t>
                      </a:r>
                      <a:endParaRPr lang="en-US" sz="1800" b="1">
                        <a:solidFill>
                          <a:schemeClr val="accent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dirty="0">
                          <a:solidFill>
                            <a:schemeClr val="accent2">
                              <a:lumMod val="75000"/>
                            </a:schemeClr>
                          </a:solidFill>
                          <a:latin typeface="Times New Roman"/>
                          <a:ea typeface="Times New Roman"/>
                          <a:cs typeface="Times New Roman"/>
                        </a:rPr>
                        <a:t>28,5%</a:t>
                      </a:r>
                      <a:endParaRPr lang="en-US" sz="1800" b="1" dirty="0">
                        <a:solidFill>
                          <a:schemeClr val="accent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4961">
                <a:tc>
                  <a:txBody>
                    <a:bodyPr/>
                    <a:lstStyle/>
                    <a:p>
                      <a:pPr>
                        <a:lnSpc>
                          <a:spcPct val="115000"/>
                        </a:lnSpc>
                        <a:spcAft>
                          <a:spcPts val="0"/>
                        </a:spcAft>
                      </a:pPr>
                      <a:r>
                        <a:rPr lang="en-US" sz="1800" dirty="0">
                          <a:latin typeface="Times New Roman"/>
                          <a:ea typeface="Times New Roman"/>
                          <a:cs typeface="Times New Roman"/>
                        </a:rPr>
                        <a:t>PNL</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633</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160</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25,3%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961">
                <a:tc>
                  <a:txBody>
                    <a:bodyPr/>
                    <a:lstStyle/>
                    <a:p>
                      <a:pPr>
                        <a:lnSpc>
                          <a:spcPct val="115000"/>
                        </a:lnSpc>
                        <a:spcAft>
                          <a:spcPts val="0"/>
                        </a:spcAft>
                      </a:pPr>
                      <a:r>
                        <a:rPr lang="en-US" sz="1800">
                          <a:latin typeface="Times New Roman"/>
                          <a:ea typeface="Times New Roman"/>
                          <a:cs typeface="Times New Roman"/>
                        </a:rPr>
                        <a:t>UDMR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638</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177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27,7%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961">
                <a:tc>
                  <a:txBody>
                    <a:bodyPr/>
                    <a:lstStyle/>
                    <a:p>
                      <a:pPr>
                        <a:lnSpc>
                          <a:spcPct val="115000"/>
                        </a:lnSpc>
                        <a:spcAft>
                          <a:spcPts val="0"/>
                        </a:spcAft>
                      </a:pPr>
                      <a:r>
                        <a:rPr lang="en-US" sz="1800">
                          <a:latin typeface="Times New Roman"/>
                          <a:ea typeface="Times New Roman"/>
                          <a:cs typeface="Times New Roman"/>
                        </a:rPr>
                        <a:t>ALDE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Times New Roman"/>
                          <a:cs typeface="Times New Roman"/>
                        </a:rPr>
                        <a:t>627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147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23,4%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4961">
                <a:tc>
                  <a:txBody>
                    <a:bodyPr/>
                    <a:lstStyle/>
                    <a:p>
                      <a:pPr>
                        <a:lnSpc>
                          <a:spcPct val="115000"/>
                        </a:lnSpc>
                        <a:spcAft>
                          <a:spcPts val="0"/>
                        </a:spcAft>
                      </a:pPr>
                      <a:r>
                        <a:rPr lang="en-US" sz="1800">
                          <a:latin typeface="Times New Roman"/>
                          <a:ea typeface="Times New Roman"/>
                          <a:cs typeface="Times New Roman"/>
                        </a:rPr>
                        <a:t>PMP</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628</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146</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23,2%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961">
                <a:tc>
                  <a:txBody>
                    <a:bodyPr/>
                    <a:lstStyle/>
                    <a:p>
                      <a:pPr>
                        <a:lnSpc>
                          <a:spcPct val="115000"/>
                        </a:lnSpc>
                        <a:spcAft>
                          <a:spcPts val="0"/>
                        </a:spcAft>
                      </a:pPr>
                      <a:r>
                        <a:rPr lang="en-US" sz="1800">
                          <a:latin typeface="Times New Roman"/>
                          <a:ea typeface="Times New Roman"/>
                          <a:cs typeface="Times New Roman"/>
                        </a:rPr>
                        <a:t>USR</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482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122</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25,3%</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4961">
                <a:tc>
                  <a:txBody>
                    <a:bodyPr/>
                    <a:lstStyle/>
                    <a:p>
                      <a:pPr algn="just">
                        <a:lnSpc>
                          <a:spcPct val="115000"/>
                        </a:lnSpc>
                        <a:spcAft>
                          <a:spcPts val="0"/>
                        </a:spcAft>
                      </a:pPr>
                      <a:r>
                        <a:rPr lang="en-US" sz="1800">
                          <a:latin typeface="Times New Roman"/>
                          <a:ea typeface="Times New Roman"/>
                          <a:cs typeface="Times New Roman"/>
                        </a:rPr>
                        <a:t>Citizen organizations of minority groups </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50</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17</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34%</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961">
                <a:tc>
                  <a:txBody>
                    <a:bodyPr/>
                    <a:lstStyle/>
                    <a:p>
                      <a:pPr algn="just">
                        <a:lnSpc>
                          <a:spcPct val="115000"/>
                        </a:lnSpc>
                        <a:spcAft>
                          <a:spcPts val="0"/>
                        </a:spcAft>
                      </a:pPr>
                      <a:r>
                        <a:rPr lang="en-US" sz="1800">
                          <a:latin typeface="Times New Roman"/>
                          <a:ea typeface="Times New Roman"/>
                          <a:cs typeface="Times New Roman"/>
                        </a:rPr>
                        <a:t>Independent candidates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Times New Roman"/>
                          <a:cs typeface="Times New Roman"/>
                        </a:rPr>
                        <a:t>44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Times New Roman"/>
                          <a:ea typeface="Times New Roman"/>
                          <a:cs typeface="Times New Roman"/>
                        </a:rPr>
                        <a:t>8</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Times New Roman"/>
                          <a:ea typeface="Times New Roman"/>
                          <a:cs typeface="Times New Roman"/>
                        </a:rPr>
                        <a:t>18,2%</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990600"/>
          </a:xfrm>
        </p:spPr>
        <p:txBody>
          <a:bodyPr>
            <a:noAutofit/>
          </a:bodyPr>
          <a:lstStyle/>
          <a:p>
            <a:pPr algn="ctr"/>
            <a:endParaRPr lang="en-US" sz="2800" dirty="0"/>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6" name="Rectangle 1"/>
          <p:cNvSpPr>
            <a:spLocks noChangeArrowheads="1"/>
          </p:cNvSpPr>
          <p:nvPr/>
        </p:nvSpPr>
        <p:spPr bwMode="auto">
          <a:xfrm>
            <a:off x="3657600" y="1981200"/>
            <a:ext cx="5181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3088"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April 1924</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Miguel Primo de Rivera gave women </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right to vote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municipal assemblies by approving the Municipal Statute, in 1924, even if this regulation was never enforced. </a:t>
            </a: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73088"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document contained certain prohibitions though: neither a married woman nor a prostitute could take part in political life.</a:t>
            </a: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73088"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23554" name="Picture 2" descr="Imagini pentru Miguel Primo de Rivera"/>
          <p:cNvPicPr>
            <a:picLocks noChangeAspect="1" noChangeArrowheads="1"/>
          </p:cNvPicPr>
          <p:nvPr/>
        </p:nvPicPr>
        <p:blipFill>
          <a:blip r:embed="rId4"/>
          <a:srcRect/>
          <a:stretch>
            <a:fillRect/>
          </a:stretch>
        </p:blipFill>
        <p:spPr bwMode="auto">
          <a:xfrm>
            <a:off x="1600200" y="1524000"/>
            <a:ext cx="1905000" cy="2686051"/>
          </a:xfrm>
          <a:prstGeom prst="rect">
            <a:avLst/>
          </a:prstGeom>
          <a:noFill/>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7866888" cy="792480"/>
          </a:xfrm>
        </p:spPr>
        <p:txBody>
          <a:bodyPr/>
          <a:lstStyle/>
          <a:p>
            <a:endParaRPr lang="en-US" dirty="0"/>
          </a:p>
        </p:txBody>
      </p:sp>
      <p:graphicFrame>
        <p:nvGraphicFramePr>
          <p:cNvPr id="3" name="Table 2"/>
          <p:cNvGraphicFramePr>
            <a:graphicFrameLocks noGrp="1"/>
          </p:cNvGraphicFramePr>
          <p:nvPr/>
        </p:nvGraphicFramePr>
        <p:xfrm>
          <a:off x="1981200" y="1143000"/>
          <a:ext cx="6095998" cy="5643372"/>
        </p:xfrm>
        <a:graphic>
          <a:graphicData uri="http://schemas.openxmlformats.org/drawingml/2006/table">
            <a:tbl>
              <a:tblPr/>
              <a:tblGrid>
                <a:gridCol w="1118538">
                  <a:extLst>
                    <a:ext uri="{9D8B030D-6E8A-4147-A177-3AD203B41FA5}">
                      <a16:colId xmlns:a16="http://schemas.microsoft.com/office/drawing/2014/main" val="20000"/>
                    </a:ext>
                  </a:extLst>
                </a:gridCol>
                <a:gridCol w="730306">
                  <a:extLst>
                    <a:ext uri="{9D8B030D-6E8A-4147-A177-3AD203B41FA5}">
                      <a16:colId xmlns:a16="http://schemas.microsoft.com/office/drawing/2014/main" val="20001"/>
                    </a:ext>
                  </a:extLst>
                </a:gridCol>
                <a:gridCol w="746113">
                  <a:extLst>
                    <a:ext uri="{9D8B030D-6E8A-4147-A177-3AD203B41FA5}">
                      <a16:colId xmlns:a16="http://schemas.microsoft.com/office/drawing/2014/main" val="20002"/>
                    </a:ext>
                  </a:extLst>
                </a:gridCol>
                <a:gridCol w="746113">
                  <a:extLst>
                    <a:ext uri="{9D8B030D-6E8A-4147-A177-3AD203B41FA5}">
                      <a16:colId xmlns:a16="http://schemas.microsoft.com/office/drawing/2014/main" val="20003"/>
                    </a:ext>
                  </a:extLst>
                </a:gridCol>
                <a:gridCol w="604478">
                  <a:extLst>
                    <a:ext uri="{9D8B030D-6E8A-4147-A177-3AD203B41FA5}">
                      <a16:colId xmlns:a16="http://schemas.microsoft.com/office/drawing/2014/main" val="20004"/>
                    </a:ext>
                  </a:extLst>
                </a:gridCol>
                <a:gridCol w="659488">
                  <a:extLst>
                    <a:ext uri="{9D8B030D-6E8A-4147-A177-3AD203B41FA5}">
                      <a16:colId xmlns:a16="http://schemas.microsoft.com/office/drawing/2014/main" val="20005"/>
                    </a:ext>
                  </a:extLst>
                </a:gridCol>
                <a:gridCol w="652764">
                  <a:extLst>
                    <a:ext uri="{9D8B030D-6E8A-4147-A177-3AD203B41FA5}">
                      <a16:colId xmlns:a16="http://schemas.microsoft.com/office/drawing/2014/main" val="20006"/>
                    </a:ext>
                  </a:extLst>
                </a:gridCol>
                <a:gridCol w="838198">
                  <a:extLst>
                    <a:ext uri="{9D8B030D-6E8A-4147-A177-3AD203B41FA5}">
                      <a16:colId xmlns:a16="http://schemas.microsoft.com/office/drawing/2014/main" val="20007"/>
                    </a:ext>
                  </a:extLst>
                </a:gridCol>
              </a:tblGrid>
              <a:tr h="57464">
                <a:tc rowSpan="2">
                  <a:txBody>
                    <a:bodyPr/>
                    <a:lstStyle/>
                    <a:p>
                      <a:pPr algn="ctr">
                        <a:lnSpc>
                          <a:spcPct val="115000"/>
                        </a:lnSpc>
                        <a:spcAft>
                          <a:spcPts val="0"/>
                        </a:spcAft>
                      </a:pPr>
                      <a:r>
                        <a:rPr lang="en-US" sz="1400" b="1">
                          <a:latin typeface="Times New Roman"/>
                          <a:ea typeface="Times New Roman"/>
                          <a:cs typeface="Times New Roman"/>
                        </a:rPr>
                        <a:t>Political party, political formation, political alliance, independent candidate</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Aft>
                          <a:spcPts val="0"/>
                        </a:spcAft>
                      </a:pPr>
                      <a:r>
                        <a:rPr lang="en-US" sz="1100" b="1">
                          <a:latin typeface="Times New Roman"/>
                          <a:ea typeface="Times New Roman"/>
                          <a:cs typeface="Times New Roman"/>
                        </a:rPr>
                        <a:t>HOUSE OF DEPUTIES</a:t>
                      </a:r>
                      <a:endParaRPr lang="en-US" sz="11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b="1">
                          <a:latin typeface="Times New Roman"/>
                          <a:ea typeface="Times New Roman"/>
                          <a:cs typeface="Times New Roman"/>
                        </a:rPr>
                        <a:t>SENATE</a:t>
                      </a:r>
                      <a:endParaRPr lang="en-US" sz="11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en-US" sz="1400" b="1">
                          <a:latin typeface="Times New Roman"/>
                          <a:ea typeface="Times New Roman"/>
                          <a:cs typeface="Times New Roman"/>
                        </a:rPr>
                        <a:t>% Women / seats</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0"/>
                  </a:ext>
                </a:extLst>
              </a:tr>
              <a:tr h="1290421">
                <a:tc vMerge="1">
                  <a:txBody>
                    <a:bodyPr/>
                    <a:lstStyle/>
                    <a:p>
                      <a:endParaRPr lang="en-US"/>
                    </a:p>
                  </a:txBody>
                  <a:tcPr/>
                </a:tc>
                <a:tc>
                  <a:txBody>
                    <a:bodyPr/>
                    <a:lstStyle/>
                    <a:p>
                      <a:pPr algn="ctr">
                        <a:lnSpc>
                          <a:spcPct val="115000"/>
                        </a:lnSpc>
                        <a:spcAft>
                          <a:spcPts val="0"/>
                        </a:spcAft>
                      </a:pPr>
                      <a:r>
                        <a:rPr lang="en-US" sz="1400" b="1">
                          <a:latin typeface="Times New Roman"/>
                          <a:ea typeface="Times New Roman"/>
                          <a:cs typeface="Times New Roman"/>
                        </a:rPr>
                        <a:t>Men</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Women</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b="1">
                          <a:latin typeface="Times New Roman"/>
                          <a:ea typeface="Times New Roman"/>
                          <a:cs typeface="Times New Roman"/>
                        </a:rPr>
                        <a:t>Total seats</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Men</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Women</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b="1">
                          <a:latin typeface="Times New Roman"/>
                          <a:ea typeface="Times New Roman"/>
                          <a:cs typeface="Times New Roman"/>
                        </a:rPr>
                        <a:t>Total seats</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241189">
                <a:tc>
                  <a:txBody>
                    <a:bodyPr/>
                    <a:lstStyle/>
                    <a:p>
                      <a:pPr>
                        <a:lnSpc>
                          <a:spcPct val="115000"/>
                        </a:lnSpc>
                        <a:spcAft>
                          <a:spcPts val="0"/>
                        </a:spcAft>
                      </a:pPr>
                      <a:r>
                        <a:rPr lang="en-US" sz="1400">
                          <a:latin typeface="Times New Roman"/>
                          <a:ea typeface="Times New Roman"/>
                          <a:cs typeface="Times New Roman"/>
                        </a:rPr>
                        <a:t>PSD </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latin typeface="Times New Roman"/>
                          <a:ea typeface="Times New Roman"/>
                          <a:cs typeface="Times New Roman"/>
                        </a:rPr>
                        <a:t>113</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41</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154</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56</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11</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67</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23,52%</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241189">
                <a:tc>
                  <a:txBody>
                    <a:bodyPr/>
                    <a:lstStyle/>
                    <a:p>
                      <a:pPr>
                        <a:lnSpc>
                          <a:spcPct val="115000"/>
                        </a:lnSpc>
                        <a:spcAft>
                          <a:spcPts val="0"/>
                        </a:spcAft>
                      </a:pPr>
                      <a:r>
                        <a:rPr lang="en-US" sz="1400">
                          <a:latin typeface="Times New Roman"/>
                          <a:ea typeface="Times New Roman"/>
                          <a:cs typeface="Times New Roman"/>
                        </a:rPr>
                        <a:t>PNL</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58</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11</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69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25</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5</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30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just">
                        <a:lnSpc>
                          <a:spcPct val="115000"/>
                        </a:lnSpc>
                        <a:spcAft>
                          <a:spcPts val="0"/>
                        </a:spcAft>
                      </a:pPr>
                      <a:r>
                        <a:rPr lang="en-US" sz="1400" b="1">
                          <a:latin typeface="Times New Roman"/>
                          <a:ea typeface="Times New Roman"/>
                          <a:cs typeface="Times New Roman"/>
                        </a:rPr>
                        <a:t>16,16%</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3"/>
                  </a:ext>
                </a:extLst>
              </a:tr>
              <a:tr h="241189">
                <a:tc>
                  <a:txBody>
                    <a:bodyPr/>
                    <a:lstStyle/>
                    <a:p>
                      <a:pPr>
                        <a:lnSpc>
                          <a:spcPct val="115000"/>
                        </a:lnSpc>
                        <a:spcAft>
                          <a:spcPts val="0"/>
                        </a:spcAft>
                      </a:pPr>
                      <a:r>
                        <a:rPr lang="en-US" sz="1400">
                          <a:latin typeface="Times New Roman"/>
                          <a:ea typeface="Times New Roman"/>
                          <a:cs typeface="Times New Roman"/>
                        </a:rPr>
                        <a:t>UDMR </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17</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4</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21</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just">
                        <a:lnSpc>
                          <a:spcPct val="115000"/>
                        </a:lnSpc>
                        <a:spcAft>
                          <a:spcPts val="0"/>
                        </a:spcAft>
                      </a:pPr>
                      <a:r>
                        <a:rPr lang="en-US" sz="1400" b="1">
                          <a:latin typeface="Times New Roman"/>
                          <a:ea typeface="Times New Roman"/>
                          <a:cs typeface="Times New Roman"/>
                        </a:rPr>
                        <a:t>13,33%</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4"/>
                  </a:ext>
                </a:extLst>
              </a:tr>
              <a:tr h="241189">
                <a:tc>
                  <a:txBody>
                    <a:bodyPr/>
                    <a:lstStyle/>
                    <a:p>
                      <a:pPr>
                        <a:lnSpc>
                          <a:spcPct val="115000"/>
                        </a:lnSpc>
                        <a:spcAft>
                          <a:spcPts val="0"/>
                        </a:spcAft>
                      </a:pPr>
                      <a:r>
                        <a:rPr lang="en-US" sz="1400">
                          <a:latin typeface="Times New Roman"/>
                          <a:ea typeface="Times New Roman"/>
                          <a:cs typeface="Times New Roman"/>
                        </a:rPr>
                        <a:t>ALDE</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18</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2</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20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just">
                        <a:lnSpc>
                          <a:spcPct val="115000"/>
                        </a:lnSpc>
                        <a:spcAft>
                          <a:spcPts val="0"/>
                        </a:spcAft>
                      </a:pPr>
                      <a:r>
                        <a:rPr lang="en-US" sz="1400" b="1">
                          <a:latin typeface="Times New Roman"/>
                          <a:ea typeface="Times New Roman"/>
                          <a:cs typeface="Times New Roman"/>
                        </a:rPr>
                        <a:t>6,89%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5"/>
                  </a:ext>
                </a:extLst>
              </a:tr>
              <a:tr h="241189">
                <a:tc>
                  <a:txBody>
                    <a:bodyPr/>
                    <a:lstStyle/>
                    <a:p>
                      <a:pPr>
                        <a:lnSpc>
                          <a:spcPct val="115000"/>
                        </a:lnSpc>
                        <a:spcAft>
                          <a:spcPts val="0"/>
                        </a:spcAft>
                      </a:pPr>
                      <a:r>
                        <a:rPr lang="en-US" sz="1400">
                          <a:latin typeface="Times New Roman"/>
                          <a:ea typeface="Times New Roman"/>
                          <a:cs typeface="Times New Roman"/>
                        </a:rPr>
                        <a:t>PMP</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17</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1</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18</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7</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1</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8</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just">
                        <a:lnSpc>
                          <a:spcPct val="115000"/>
                        </a:lnSpc>
                        <a:spcAft>
                          <a:spcPts val="0"/>
                        </a:spcAft>
                      </a:pPr>
                      <a:r>
                        <a:rPr lang="en-US" sz="1400" b="1">
                          <a:latin typeface="Times New Roman"/>
                          <a:ea typeface="Times New Roman"/>
                          <a:cs typeface="Times New Roman"/>
                        </a:rPr>
                        <a:t>7,69%</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6"/>
                  </a:ext>
                </a:extLst>
              </a:tr>
              <a:tr h="241189">
                <a:tc>
                  <a:txBody>
                    <a:bodyPr/>
                    <a:lstStyle/>
                    <a:p>
                      <a:pPr>
                        <a:lnSpc>
                          <a:spcPct val="115000"/>
                        </a:lnSpc>
                        <a:spcAft>
                          <a:spcPts val="0"/>
                        </a:spcAft>
                      </a:pPr>
                      <a:r>
                        <a:rPr lang="en-US" sz="1400">
                          <a:latin typeface="Times New Roman"/>
                          <a:ea typeface="Times New Roman"/>
                          <a:cs typeface="Times New Roman"/>
                        </a:rPr>
                        <a:t>USR</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25</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5</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30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3</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13</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just">
                        <a:lnSpc>
                          <a:spcPct val="115000"/>
                        </a:lnSpc>
                        <a:spcAft>
                          <a:spcPts val="0"/>
                        </a:spcAft>
                      </a:pPr>
                      <a:r>
                        <a:rPr lang="en-US" sz="1400" b="1">
                          <a:latin typeface="Times New Roman"/>
                          <a:ea typeface="Times New Roman"/>
                          <a:cs typeface="Times New Roman"/>
                        </a:rPr>
                        <a:t>18,60%</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241189">
                <a:tc>
                  <a:txBody>
                    <a:bodyPr/>
                    <a:lstStyle/>
                    <a:p>
                      <a:pPr algn="just">
                        <a:lnSpc>
                          <a:spcPct val="115000"/>
                        </a:lnSpc>
                        <a:spcAft>
                          <a:spcPts val="0"/>
                        </a:spcAft>
                      </a:pPr>
                      <a:r>
                        <a:rPr lang="en-US" sz="1400">
                          <a:latin typeface="Times New Roman"/>
                          <a:ea typeface="Times New Roman"/>
                          <a:cs typeface="Times New Roman"/>
                        </a:rPr>
                        <a:t>Minorities</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13</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4</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400">
                          <a:latin typeface="Times New Roman"/>
                          <a:ea typeface="Times New Roman"/>
                          <a:cs typeface="Times New Roman"/>
                        </a:rPr>
                        <a:t>17</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cs typeface="Times New Roman"/>
                        </a:rPr>
                        <a:t>-</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5B5"/>
                    </a:solidFill>
                  </a:tcPr>
                </a:tc>
                <a:tc>
                  <a:txBody>
                    <a:bodyPr/>
                    <a:lstStyle/>
                    <a:p>
                      <a:pPr algn="ctr">
                        <a:lnSpc>
                          <a:spcPct val="115000"/>
                        </a:lnSpc>
                        <a:spcAft>
                          <a:spcPts val="0"/>
                        </a:spcAft>
                      </a:pPr>
                      <a:r>
                        <a:rPr lang="en-US" sz="1400">
                          <a:latin typeface="Times New Roman"/>
                          <a:ea typeface="Times New Roman"/>
                          <a:cs typeface="Times New Roman"/>
                        </a:rPr>
                        <a:t>-</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23,52%</a:t>
                      </a:r>
                      <a:endParaRPr lang="en-US" sz="140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183">
                <a:tc>
                  <a:txBody>
                    <a:bodyPr/>
                    <a:lstStyle/>
                    <a:p>
                      <a:pPr algn="ctr">
                        <a:lnSpc>
                          <a:spcPct val="115000"/>
                        </a:lnSpc>
                        <a:spcAft>
                          <a:spcPts val="0"/>
                        </a:spcAft>
                      </a:pPr>
                      <a:r>
                        <a:rPr lang="en-US" sz="1400" b="1">
                          <a:latin typeface="Times New Roman"/>
                          <a:ea typeface="Times New Roman"/>
                          <a:cs typeface="Times New Roman"/>
                        </a:rPr>
                        <a:t>TOTAL SEATS </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261</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68</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400" b="1">
                          <a:latin typeface="Times New Roman"/>
                          <a:ea typeface="Times New Roman"/>
                          <a:cs typeface="Times New Roman"/>
                        </a:rPr>
                        <a:t>329</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116</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20</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latin typeface="Times New Roman"/>
                          <a:ea typeface="Times New Roman"/>
                          <a:cs typeface="Times New Roman"/>
                        </a:rPr>
                        <a:t>136</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Times New Roman"/>
                          <a:ea typeface="Times New Roman"/>
                          <a:cs typeface="Times New Roman"/>
                        </a:rPr>
                        <a:t>88</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2377">
                <a:tc>
                  <a:txBody>
                    <a:bodyPr/>
                    <a:lstStyle/>
                    <a:p>
                      <a:pPr algn="ctr">
                        <a:lnSpc>
                          <a:spcPct val="115000"/>
                        </a:lnSpc>
                        <a:spcAft>
                          <a:spcPts val="0"/>
                        </a:spcAft>
                      </a:pPr>
                      <a:r>
                        <a:rPr lang="en-US" sz="1400" b="1" dirty="0">
                          <a:latin typeface="Times New Roman"/>
                          <a:ea typeface="Times New Roman"/>
                          <a:cs typeface="Times New Roman"/>
                        </a:rPr>
                        <a:t>% </a:t>
                      </a:r>
                      <a:r>
                        <a:rPr lang="ro-RO" sz="1400" b="1" dirty="0" err="1">
                          <a:latin typeface="Times New Roman"/>
                          <a:ea typeface="Times New Roman"/>
                          <a:cs typeface="Times New Roman"/>
                        </a:rPr>
                        <a:t>womens</a:t>
                      </a:r>
                      <a:r>
                        <a:rPr lang="en-US" sz="1400" b="1" dirty="0">
                          <a:latin typeface="Times New Roman"/>
                          <a:ea typeface="Times New Roman"/>
                          <a:cs typeface="Times New Roman"/>
                        </a:rPr>
                        <a:t>/</a:t>
                      </a:r>
                      <a:endParaRPr lang="en-US" sz="1400" dirty="0">
                        <a:latin typeface="Calibri"/>
                        <a:ea typeface="Times New Roman"/>
                        <a:cs typeface="Times New Roman"/>
                      </a:endParaRPr>
                    </a:p>
                    <a:p>
                      <a:pPr indent="-113030" algn="ctr">
                        <a:lnSpc>
                          <a:spcPct val="115000"/>
                        </a:lnSpc>
                        <a:spcAft>
                          <a:spcPts val="0"/>
                        </a:spcAft>
                      </a:pPr>
                      <a:r>
                        <a:rPr lang="en-US" sz="1400" b="1" dirty="0">
                          <a:latin typeface="Times New Roman"/>
                          <a:ea typeface="Times New Roman"/>
                          <a:cs typeface="Times New Roman"/>
                        </a:rPr>
                        <a:t>TOTAL SEATS</a:t>
                      </a:r>
                      <a:endParaRPr lang="en-US" sz="1400" dirty="0">
                        <a:latin typeface="Calibri"/>
                        <a:ea typeface="Times New Roman"/>
                        <a:cs typeface="Times New Roman"/>
                      </a:endParaRPr>
                    </a:p>
                  </a:txBody>
                  <a:tcPr marL="68288" marR="6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2">
                  <a:txBody>
                    <a:bodyPr/>
                    <a:lstStyle/>
                    <a:p>
                      <a:pPr algn="ctr">
                        <a:lnSpc>
                          <a:spcPct val="115000"/>
                        </a:lnSpc>
                        <a:spcAft>
                          <a:spcPts val="0"/>
                        </a:spcAft>
                      </a:pPr>
                      <a:r>
                        <a:rPr lang="en-US" sz="1400" b="1">
                          <a:latin typeface="Times New Roman"/>
                          <a:ea typeface="Times New Roman"/>
                          <a:cs typeface="Times New Roman"/>
                        </a:rPr>
                        <a:t>HOUSE OF DEPUTIES</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a:txBody>
                    <a:bodyPr/>
                    <a:lstStyle/>
                    <a:p>
                      <a:pPr algn="ctr">
                        <a:lnSpc>
                          <a:spcPct val="115000"/>
                        </a:lnSpc>
                        <a:spcAft>
                          <a:spcPts val="0"/>
                        </a:spcAft>
                      </a:pPr>
                      <a:r>
                        <a:rPr lang="en-US" sz="1400" b="1">
                          <a:latin typeface="Times New Roman"/>
                          <a:ea typeface="Times New Roman"/>
                          <a:cs typeface="Times New Roman"/>
                        </a:rPr>
                        <a:t>20,66%</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2">
                  <a:txBody>
                    <a:bodyPr/>
                    <a:lstStyle/>
                    <a:p>
                      <a:pPr algn="ctr">
                        <a:lnSpc>
                          <a:spcPct val="115000"/>
                        </a:lnSpc>
                        <a:spcAft>
                          <a:spcPts val="0"/>
                        </a:spcAft>
                      </a:pPr>
                      <a:r>
                        <a:rPr lang="en-US" sz="1400" b="1">
                          <a:latin typeface="Times New Roman"/>
                          <a:ea typeface="Times New Roman"/>
                          <a:cs typeface="Times New Roman"/>
                        </a:rPr>
                        <a:t>SENATE</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a:txBody>
                    <a:bodyPr/>
                    <a:lstStyle/>
                    <a:p>
                      <a:pPr algn="ctr">
                        <a:lnSpc>
                          <a:spcPct val="115000"/>
                        </a:lnSpc>
                        <a:spcAft>
                          <a:spcPts val="0"/>
                        </a:spcAft>
                      </a:pPr>
                      <a:r>
                        <a:rPr lang="en-US" sz="1400" b="1">
                          <a:latin typeface="Times New Roman"/>
                          <a:ea typeface="Times New Roman"/>
                          <a:cs typeface="Times New Roman"/>
                        </a:rPr>
                        <a:t>14,70%</a:t>
                      </a:r>
                      <a:endParaRPr lang="en-US" sz="140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400" b="1" dirty="0">
                          <a:latin typeface="Times New Roman"/>
                          <a:ea typeface="Times New Roman"/>
                          <a:cs typeface="Times New Roman"/>
                        </a:rPr>
                        <a:t>17,39%</a:t>
                      </a:r>
                      <a:endParaRPr lang="en-US" sz="1400" dirty="0">
                        <a:latin typeface="Calibri"/>
                        <a:ea typeface="Times New Roman"/>
                        <a:cs typeface="Times New Roman"/>
                      </a:endParaRPr>
                    </a:p>
                  </a:txBody>
                  <a:tcPr marL="68288" marR="6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4" name="Picture 3" descr="Imagini pentru STEAGUL SPANIEI"/>
          <p:cNvPicPr>
            <a:picLocks noChangeAspect="1" noChangeArrowheads="1"/>
          </p:cNvPicPr>
          <p:nvPr/>
        </p:nvPicPr>
        <p:blipFill>
          <a:blip r:embed="rId2" cstate="print"/>
          <a:srcRect/>
          <a:stretch>
            <a:fillRect/>
          </a:stretch>
        </p:blipFill>
        <p:spPr bwMode="auto">
          <a:xfrm>
            <a:off x="1066800"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Short analyzes</a:t>
            </a:r>
          </a:p>
        </p:txBody>
      </p:sp>
      <p:sp>
        <p:nvSpPr>
          <p:cNvPr id="41985" name="Rectangle 1"/>
          <p:cNvSpPr>
            <a:spLocks noChangeArrowheads="1"/>
          </p:cNvSpPr>
          <p:nvPr/>
        </p:nvSpPr>
        <p:spPr bwMode="auto">
          <a:xfrm>
            <a:off x="1219200" y="1752600"/>
            <a:ext cx="7924800"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tab pos="630238" algn="l"/>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Out of a total number of </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506 parliamentary seats</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only</a:t>
            </a:r>
            <a:r>
              <a:rPr kumimoji="0" lang="ro-RO"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88 </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are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held</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by</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women</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meaning</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17,39%.</a:t>
            </a:r>
            <a:endParaRPr kumimoji="0" lang="ro-RO"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tab pos="630238" algn="l"/>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It is interesting to note that even if the political parties and formations submitted a certain number of women on the election lists, the number of seats they actually won is much smaller, revealing the fact </a:t>
            </a:r>
            <a:r>
              <a:rPr kumimoji="0" lang="en-US"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most of them ran for unelectable positions.</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tab pos="630238" algn="l"/>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 brief analysis of the electoral process in 2016, regarding the elections of 11</a:t>
            </a:r>
            <a:r>
              <a:rPr kumimoji="0" lang="en-US" b="0" i="0" u="none" strike="noStrike" cap="none" normalizeH="0" baseline="30000" dirty="0">
                <a:ln>
                  <a:noFill/>
                </a:ln>
                <a:solidFill>
                  <a:srgbClr val="000000"/>
                </a:solidFill>
                <a:effectLst/>
                <a:latin typeface="Times New Roman" pitchFamily="18" charset="0"/>
                <a:ea typeface="Times New Roman" pitchFamily="18" charset="0"/>
                <a:cs typeface="Times New Roman" pitchFamily="18" charset="0"/>
              </a:rPr>
              <a:t>th</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of December 2016, highlights the following aspects:   </a:t>
            </a:r>
            <a:endParaRPr lang="ro-RO" dirty="0">
              <a:latin typeface="Times New Roman" pitchFamily="18" charset="0"/>
              <a:ea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tab pos="630238" algn="l"/>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ro-RO"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there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is</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no political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formation</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with</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more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than</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30%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women</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on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their</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electoral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list</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despite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claming</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opposite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before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office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nominations</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marL="0" marR="0" lvl="0" indent="539750" algn="just" defTabSz="914400" rtl="0" eaLnBrk="0" fontAlgn="base" latinLnBrk="0" hangingPunct="0">
              <a:lnSpc>
                <a:spcPct val="100000"/>
              </a:lnSpc>
              <a:spcBef>
                <a:spcPct val="0"/>
              </a:spcBef>
              <a:spcAft>
                <a:spcPct val="0"/>
              </a:spcAft>
              <a:buClrTx/>
              <a:buSzTx/>
              <a:tabLst>
                <a:tab pos="630238" algn="l"/>
              </a:tabLst>
            </a:pP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lang="ro-RO" dirty="0">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political parties did not observe the legal provisions of  Art. 52 indent 2 of Law no. 208 of 20th July 2015, which rules: ”</a:t>
            </a:r>
            <a:r>
              <a:rPr kumimoji="0" lang="en-US" b="0"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Lists of candidates for senators and deputies election shall be draw out to provide a balanced representation of both genders, except the lists with one candidate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066800"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Short analyzes</a:t>
            </a:r>
          </a:p>
        </p:txBody>
      </p:sp>
      <p:sp>
        <p:nvSpPr>
          <p:cNvPr id="6" name="Rectangle 5"/>
          <p:cNvSpPr/>
          <p:nvPr/>
        </p:nvSpPr>
        <p:spPr>
          <a:xfrm>
            <a:off x="1219200" y="1600200"/>
            <a:ext cx="7543800" cy="3970318"/>
          </a:xfrm>
          <a:prstGeom prst="rect">
            <a:avLst/>
          </a:prstGeom>
        </p:spPr>
        <p:txBody>
          <a:bodyPr wrap="square">
            <a:spAutoFit/>
          </a:bodyPr>
          <a:lstStyle/>
          <a:p>
            <a:pPr indent="461963" algn="just">
              <a:buFont typeface="Wingdings" pitchFamily="2" charset="2"/>
              <a:buChar char="Ø"/>
            </a:pP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most of the female candidates on the election lists were appointed for unelectable positions, thus resulting in a very small number of seats won by women for the 2016-2020 legislature, meaning 17,39%, despite leaders of important political groups have emphasized on numerous occasions they will confer women an important role on their candidate lists</a:t>
            </a:r>
            <a:r>
              <a:rPr lang="ro-RO" dirty="0">
                <a:latin typeface="Times New Roman" pitchFamily="18" charset="0"/>
                <a:cs typeface="Times New Roman" pitchFamily="18" charset="0"/>
              </a:rPr>
              <a:t>;</a:t>
            </a:r>
          </a:p>
          <a:p>
            <a:pPr indent="461963" algn="just">
              <a:buFont typeface="Wingdings" pitchFamily="2" charset="2"/>
              <a:buChar char="Ø"/>
            </a:pPr>
            <a:r>
              <a:rPr lang="en-US" dirty="0">
                <a:latin typeface="Times New Roman" pitchFamily="18" charset="0"/>
                <a:cs typeface="Times New Roman" pitchFamily="18" charset="0"/>
              </a:rPr>
              <a:t>we notice that Social Democrat Party continues to be the formation with the largest number of women on its electoral lists – </a:t>
            </a:r>
            <a:r>
              <a:rPr lang="en-US" b="1" dirty="0">
                <a:latin typeface="Times New Roman" pitchFamily="18" charset="0"/>
                <a:cs typeface="Times New Roman" pitchFamily="18" charset="0"/>
              </a:rPr>
              <a:t>182 female candidates </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28,5%),</a:t>
            </a:r>
            <a:r>
              <a:rPr lang="en-US" dirty="0">
                <a:latin typeface="Times New Roman" pitchFamily="18" charset="0"/>
                <a:cs typeface="Times New Roman" pitchFamily="18" charset="0"/>
              </a:rPr>
              <a:t> thus attaining the largest number of elected seats held by parliamentary women – </a:t>
            </a:r>
            <a:r>
              <a:rPr lang="en-US" b="1" dirty="0">
                <a:latin typeface="Times New Roman" pitchFamily="18" charset="0"/>
                <a:cs typeface="Times New Roman" pitchFamily="18" charset="0"/>
              </a:rPr>
              <a:t>52 female candidates (23,52%), </a:t>
            </a:r>
            <a:r>
              <a:rPr lang="en-US" dirty="0">
                <a:latin typeface="Times New Roman" pitchFamily="18" charset="0"/>
                <a:cs typeface="Times New Roman" pitchFamily="18" charset="0"/>
              </a:rPr>
              <a:t>while ALDE included on its election lists only 6,89% de female candidates</a:t>
            </a:r>
            <a:r>
              <a:rPr lang="ro-RO" dirty="0">
                <a:latin typeface="Times New Roman" pitchFamily="18" charset="0"/>
                <a:cs typeface="Times New Roman" pitchFamily="18" charset="0"/>
              </a:rPr>
              <a:t>;</a:t>
            </a:r>
          </a:p>
          <a:p>
            <a:pPr indent="461963" algn="just">
              <a:buFont typeface="Wingdings" pitchFamily="2" charset="2"/>
              <a:buChar char="Ø"/>
            </a:pPr>
            <a:r>
              <a:rPr lang="en-US" dirty="0">
                <a:latin typeface="Times New Roman" pitchFamily="18" charset="0"/>
                <a:cs typeface="Times New Roman" pitchFamily="18" charset="0"/>
              </a:rPr>
              <a:t>the elections held on 11th of December 2016, through election by list and based on the principle of proportional representation determined a larger degree of women representation in the Romanian Parliament compared to the previous elections held in Romania</a:t>
            </a:r>
            <a:r>
              <a:rPr lang="ro-RO"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 name="Picture 6" descr="Imagini pentru STEAGUL SPANIEI"/>
          <p:cNvPicPr>
            <a:picLocks noChangeAspect="1" noChangeArrowheads="1"/>
          </p:cNvPicPr>
          <p:nvPr/>
        </p:nvPicPr>
        <p:blipFill>
          <a:blip r:embed="rId2" cstate="print"/>
          <a:srcRect/>
          <a:stretch>
            <a:fillRect/>
          </a:stretch>
        </p:blipFill>
        <p:spPr bwMode="auto">
          <a:xfrm>
            <a:off x="1066800" y="152400"/>
            <a:ext cx="738554" cy="533400"/>
          </a:xfrm>
          <a:prstGeom prst="rect">
            <a:avLst/>
          </a:prstGeom>
          <a:noFill/>
        </p:spPr>
      </p:pic>
      <p:pic>
        <p:nvPicPr>
          <p:cNvPr id="8"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63880"/>
          </a:xfrm>
        </p:spPr>
        <p:txBody>
          <a:bodyPr>
            <a:normAutofit fontScale="90000"/>
          </a:bodyPr>
          <a:lstStyle/>
          <a:p>
            <a:pPr algn="ctr"/>
            <a:br>
              <a:rPr lang="ro-RO" sz="3100" b="1" dirty="0">
                <a:solidFill>
                  <a:srgbClr val="002060"/>
                </a:solidFill>
                <a:latin typeface="Times New Roman" pitchFamily="18" charset="0"/>
                <a:cs typeface="Times New Roman" pitchFamily="18" charset="0"/>
              </a:rPr>
            </a:br>
            <a:r>
              <a:rPr lang="ro-RO" sz="3100" b="1" dirty="0">
                <a:solidFill>
                  <a:srgbClr val="002060"/>
                </a:solidFill>
                <a:latin typeface="Times New Roman" pitchFamily="18" charset="0"/>
                <a:cs typeface="Times New Roman" pitchFamily="18" charset="0"/>
              </a:rPr>
              <a:t>CONCLUSION</a:t>
            </a:r>
            <a:r>
              <a:rPr lang="ro-RO" dirty="0"/>
              <a:t> </a:t>
            </a:r>
            <a:br>
              <a:rPr lang="ro-RO" dirty="0"/>
            </a:br>
            <a:endParaRPr lang="en-US" dirty="0"/>
          </a:p>
        </p:txBody>
      </p:sp>
      <p:sp>
        <p:nvSpPr>
          <p:cNvPr id="3" name="Rectangle 2"/>
          <p:cNvSpPr/>
          <p:nvPr/>
        </p:nvSpPr>
        <p:spPr>
          <a:xfrm>
            <a:off x="1219200" y="1143000"/>
            <a:ext cx="7696200" cy="923330"/>
          </a:xfrm>
          <a:prstGeom prst="rect">
            <a:avLst/>
          </a:prstGeom>
        </p:spPr>
        <p:txBody>
          <a:bodyPr wrap="square">
            <a:spAutoFit/>
          </a:bodyPr>
          <a:lstStyle/>
          <a:p>
            <a:pPr indent="461963"/>
            <a:r>
              <a:rPr lang="en-US" dirty="0">
                <a:latin typeface="Times New Roman" pitchFamily="18" charset="0"/>
                <a:cs typeface="Times New Roman" pitchFamily="18" charset="0"/>
              </a:rPr>
              <a:t>Unfortunately, the right representation of women in</a:t>
            </a: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Parliament</a:t>
            </a:r>
            <a:r>
              <a:rPr lang="ro-RO" dirty="0">
                <a:latin typeface="Times New Roman" pitchFamily="18" charset="0"/>
                <a:cs typeface="Times New Roman" pitchFamily="18" charset="0"/>
              </a:rPr>
              <a:t> in Romania</a:t>
            </a:r>
            <a:r>
              <a:rPr lang="en-US" dirty="0">
                <a:latin typeface="Times New Roman" pitchFamily="18" charset="0"/>
                <a:cs typeface="Times New Roman" pitchFamily="18" charset="0"/>
              </a:rPr>
              <a:t>, as well as in other local public elected authorities </a:t>
            </a:r>
            <a:r>
              <a:rPr lang="en-US" b="1" dirty="0">
                <a:solidFill>
                  <a:srgbClr val="002060"/>
                </a:solidFill>
                <a:latin typeface="Times New Roman" pitchFamily="18" charset="0"/>
                <a:cs typeface="Times New Roman" pitchFamily="18" charset="0"/>
              </a:rPr>
              <a:t>remains a challenge</a:t>
            </a:r>
            <a:r>
              <a:rPr lang="ro-RO" b="1" dirty="0">
                <a:solidFill>
                  <a:srgbClr val="002060"/>
                </a:solidFill>
                <a:latin typeface="Times New Roman" pitchFamily="18" charset="0"/>
                <a:cs typeface="Times New Roman" pitchFamily="18" charset="0"/>
              </a:rPr>
              <a:t>.</a:t>
            </a:r>
          </a:p>
          <a:p>
            <a:endParaRPr lang="en-US" b="1" dirty="0">
              <a:solidFill>
                <a:srgbClr val="002060"/>
              </a:solidFill>
              <a:latin typeface="Times New Roman" pitchFamily="18" charset="0"/>
              <a:cs typeface="Times New Roman" pitchFamily="18" charset="0"/>
            </a:endParaRPr>
          </a:p>
        </p:txBody>
      </p:sp>
      <p:sp>
        <p:nvSpPr>
          <p:cNvPr id="44033" name="Rectangle 1"/>
          <p:cNvSpPr>
            <a:spLocks noChangeArrowheads="1"/>
          </p:cNvSpPr>
          <p:nvPr/>
        </p:nvSpPr>
        <p:spPr bwMode="auto">
          <a:xfrm>
            <a:off x="1066800" y="2286000"/>
            <a:ext cx="79248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factors which determine a low representation are varied:</a:t>
            </a:r>
          </a:p>
          <a:p>
            <a:pPr marR="0" lvl="0" indent="461963"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 legislation framework that doesn’t firmly regulates a balanced gender representation</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lvl="0" indent="461963" algn="just"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r>
              <a:rPr lang="en-US" dirty="0">
                <a:latin typeface="Times New Roman" pitchFamily="18" charset="0"/>
                <a:cs typeface="Times New Roman" pitchFamily="18" charset="0"/>
              </a:rPr>
              <a:t>candidates selection by political parties is not based on professionalism, although party leaders claim this requirement as the main selection criteria in their political rhetoric</a:t>
            </a:r>
            <a:endParaRPr lang="ro-RO" dirty="0">
              <a:latin typeface="Times New Roman" pitchFamily="18" charset="0"/>
              <a:cs typeface="Times New Roman" pitchFamily="18" charset="0"/>
            </a:endParaRPr>
          </a:p>
          <a:p>
            <a:pPr lvl="0" indent="461963" algn="just" eaLnBrk="0" fontAlgn="base" hangingPunct="0">
              <a:spcBef>
                <a:spcPct val="0"/>
              </a:spcBef>
              <a:spcAft>
                <a:spcPct val="0"/>
              </a:spcAft>
              <a:buFontTx/>
              <a:buChar char="-"/>
            </a:pPr>
            <a:r>
              <a:rPr lang="en-US" dirty="0">
                <a:latin typeface="Times New Roman" pitchFamily="18" charset="0"/>
                <a:cs typeface="Times New Roman" pitchFamily="18" charset="0"/>
              </a:rPr>
              <a:t>women are rather focused on a professional career than on a political one</a:t>
            </a:r>
            <a:endParaRPr lang="ro-RO" dirty="0">
              <a:latin typeface="Times New Roman" pitchFamily="18" charset="0"/>
              <a:cs typeface="Times New Roman" pitchFamily="18" charset="0"/>
            </a:endParaRPr>
          </a:p>
          <a:p>
            <a:pPr lvl="0" indent="461963" algn="just" eaLnBrk="0" fontAlgn="base" hangingPunct="0">
              <a:spcBef>
                <a:spcPct val="0"/>
              </a:spcBef>
              <a:spcAft>
                <a:spcPct val="0"/>
              </a:spcAft>
              <a:buFontTx/>
              <a:buChar char="-"/>
            </a:pPr>
            <a:r>
              <a:rPr lang="en-US" dirty="0">
                <a:latin typeface="Times New Roman" pitchFamily="18" charset="0"/>
                <a:cs typeface="Times New Roman" pitchFamily="18" charset="0"/>
              </a:rPr>
              <a:t>a small number of women in leading positions within the elected structures</a:t>
            </a:r>
            <a:r>
              <a:rPr lang="ro-RO" dirty="0">
                <a:latin typeface="Times New Roman" pitchFamily="18" charset="0"/>
                <a:cs typeface="Times New Roman" pitchFamily="18" charset="0"/>
              </a:rPr>
              <a:t>;</a:t>
            </a:r>
          </a:p>
          <a:p>
            <a:pPr lvl="0" indent="461963" algn="just" eaLnBrk="0" fontAlgn="base" hangingPunct="0">
              <a:spcBef>
                <a:spcPct val="0"/>
              </a:spcBef>
              <a:spcAft>
                <a:spcPct val="0"/>
              </a:spcAft>
              <a:buFontTx/>
              <a:buChar char="-"/>
            </a:pPr>
            <a:r>
              <a:rPr lang="en-US" dirty="0">
                <a:latin typeface="Times New Roman" pitchFamily="18" charset="0"/>
                <a:cs typeface="Times New Roman" pitchFamily="18" charset="0"/>
              </a:rPr>
              <a:t>misogyny across Romanian society </a:t>
            </a:r>
            <a:endParaRPr lang="ro-RO" dirty="0">
              <a:latin typeface="Times New Roman" pitchFamily="18" charset="0"/>
              <a:cs typeface="Times New Roman" pitchFamily="18" charset="0"/>
            </a:endParaRPr>
          </a:p>
          <a:p>
            <a:pPr lvl="0" indent="461963" algn="just" eaLnBrk="0" fontAlgn="base" hangingPunct="0">
              <a:spcBef>
                <a:spcPct val="0"/>
              </a:spcBef>
              <a:spcAft>
                <a:spcPct val="0"/>
              </a:spcAft>
              <a:buFontTx/>
              <a:buChar char="-"/>
            </a:pPr>
            <a:r>
              <a:rPr lang="en-US" dirty="0">
                <a:latin typeface="Times New Roman" pitchFamily="18" charset="0"/>
                <a:cs typeface="Times New Roman" pitchFamily="18" charset="0"/>
              </a:rPr>
              <a:t>the lack of a culture that promotes equal opportunities and fair treatment in Romania</a:t>
            </a:r>
            <a:endParaRPr lang="ro-RO" dirty="0">
              <a:latin typeface="Times New Roman" pitchFamily="18" charset="0"/>
              <a:cs typeface="Times New Roman" pitchFamily="18" charset="0"/>
            </a:endParaRPr>
          </a:p>
          <a:p>
            <a:pPr lvl="0" indent="461963" algn="just" eaLnBrk="0" fontAlgn="base" hangingPunct="0">
              <a:spcBef>
                <a:spcPct val="0"/>
              </a:spcBef>
              <a:spcAft>
                <a:spcPct val="0"/>
              </a:spcAft>
              <a:buFontTx/>
              <a:buChar char="-"/>
            </a:pPr>
            <a:r>
              <a:rPr lang="en-US" dirty="0">
                <a:latin typeface="Times New Roman" pitchFamily="18" charset="0"/>
                <a:cs typeface="Times New Roman" pitchFamily="18" charset="0"/>
              </a:rPr>
              <a:t>and last but not least, the way politics in Romanian system is done, where a decision is usually made in closed circles (males only), without a previous debate with all members etc</a:t>
            </a:r>
            <a:endParaRPr lang="ro-RO" dirty="0">
              <a:latin typeface="Times New Roman" pitchFamily="18" charset="0"/>
              <a:cs typeface="Times New Roman" pitchFamily="18" charset="0"/>
            </a:endParaRPr>
          </a:p>
          <a:p>
            <a:endParaRPr lang="en-US" sz="1600" dirty="0"/>
          </a:p>
          <a:p>
            <a:pPr lvl="0" indent="539750" eaLnBrk="0" fontAlgn="base" hangingPunct="0">
              <a:spcBef>
                <a:spcPct val="0"/>
              </a:spcBef>
              <a:spcAft>
                <a:spcPct val="0"/>
              </a:spcAft>
              <a:buFontTx/>
              <a:buChar char="-"/>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6" name="Picture 5"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7"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800" b="1" dirty="0">
                <a:solidFill>
                  <a:srgbClr val="002060"/>
                </a:solidFill>
                <a:latin typeface="Times New Roman" pitchFamily="18" charset="0"/>
                <a:cs typeface="Times New Roman" pitchFamily="18" charset="0"/>
              </a:rPr>
              <a:t>CONCLUSION </a:t>
            </a:r>
            <a:endParaRPr lang="en-US" sz="2800" b="1" dirty="0">
              <a:solidFill>
                <a:srgbClr val="002060"/>
              </a:solidFill>
              <a:latin typeface="Times New Roman" pitchFamily="18" charset="0"/>
              <a:cs typeface="Times New Roman" pitchFamily="18" charset="0"/>
            </a:endParaRPr>
          </a:p>
        </p:txBody>
      </p:sp>
      <p:sp>
        <p:nvSpPr>
          <p:cNvPr id="45057" name="Rectangle 1"/>
          <p:cNvSpPr>
            <a:spLocks noChangeArrowheads="1"/>
          </p:cNvSpPr>
          <p:nvPr/>
        </p:nvSpPr>
        <p:spPr bwMode="auto">
          <a:xfrm>
            <a:off x="1066800" y="1295400"/>
            <a:ext cx="8077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In order for women to have the best representation within the elected structures, whether is Parliament or local public administration, the election legislation needs to be reformed in due time so the electors and political parties could prepare themselves for the elections to come, by introducing the “zipper” system,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mandating</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political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parties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alternate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female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male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candidates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on candidate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lists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t>
            </a:r>
          </a:p>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We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also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consider it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is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necessary</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teach</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promote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not</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only</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claim</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principle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of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equal</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opportunities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fair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traitment</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Authorities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in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charge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must put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into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practice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this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principle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not</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just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conduct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studies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organize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round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tables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in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order</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draw</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conclusion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women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are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underrepresented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p>
          <a:p>
            <a:pPr lvl="0" indent="539750" algn="just" eaLnBrk="0" fontAlgn="base" hangingPunct="0">
              <a:spcBef>
                <a:spcPct val="0"/>
              </a:spcBef>
              <a:spcAft>
                <a:spcPct val="0"/>
              </a:spcAft>
            </a:pPr>
            <a:r>
              <a:rPr lang="en-US" sz="1200" b="1" dirty="0">
                <a:solidFill>
                  <a:srgbClr val="FF0000"/>
                </a:solidFill>
                <a:latin typeface="Times New Roman" pitchFamily="18" charset="0"/>
                <a:ea typeface="Times New Roman" pitchFamily="18" charset="0"/>
                <a:cs typeface="Times New Roman" pitchFamily="18" charset="0"/>
              </a:rPr>
              <a:t>In December 2017, the Romanian Parliament by amending Law no. 334/2006 regarding the financing of the activity of the political parties and of the electoral campaigns has contributed to the </a:t>
            </a:r>
            <a:r>
              <a:rPr lang="en-US" sz="1200" b="1" dirty="0" err="1">
                <a:solidFill>
                  <a:srgbClr val="FF0000"/>
                </a:solidFill>
                <a:latin typeface="Times New Roman" pitchFamily="18" charset="0"/>
                <a:ea typeface="Times New Roman" pitchFamily="18" charset="0"/>
                <a:cs typeface="Times New Roman" pitchFamily="18" charset="0"/>
              </a:rPr>
              <a:t>valorisation</a:t>
            </a:r>
            <a:r>
              <a:rPr lang="en-US" sz="1200" b="1" dirty="0">
                <a:solidFill>
                  <a:srgbClr val="FF0000"/>
                </a:solidFill>
                <a:latin typeface="Times New Roman" pitchFamily="18" charset="0"/>
                <a:ea typeface="Times New Roman" pitchFamily="18" charset="0"/>
                <a:cs typeface="Times New Roman" pitchFamily="18" charset="0"/>
              </a:rPr>
              <a:t> of the principle of equal opportunities: "For the political parties that promote women on the electoral lists on eligible places, the amount allocated from the state budget will be increased twice in proportion to the number of mandates obtained in the election of women candidates. “</a:t>
            </a:r>
            <a:endParaRPr kumimoji="0" lang="ro-RO" sz="1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On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other</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hand, political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parties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should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leave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behind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political</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rhetoric</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get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implement</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those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actions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designed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give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women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opportunity</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to</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run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for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office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in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same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conditions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as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men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and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honest</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internal</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competition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inside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the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parties</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could</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be</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 </a:t>
            </a:r>
            <a:r>
              <a:rPr kumimoji="0" lang="ro-RO"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solution</a:t>
            </a:r>
            <a:r>
              <a:rPr kumimoji="0" lang="ro-RO"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kumimoji="0" lang="ro-RO" b="1"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4" name="Picture 3"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5"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parlament_02_7603396254"/>
          <p:cNvPicPr>
            <a:picLocks noGrp="1" noChangeAspect="1" noChangeArrowheads="1"/>
          </p:cNvPicPr>
          <p:nvPr>
            <p:ph sz="quarter" idx="2"/>
          </p:nvPr>
        </p:nvPicPr>
        <p:blipFill>
          <a:blip r:embed="rId2"/>
          <a:srcRect/>
          <a:stretch>
            <a:fillRect/>
          </a:stretch>
        </p:blipFill>
        <p:spPr>
          <a:xfrm>
            <a:off x="457200" y="1676400"/>
            <a:ext cx="4022725" cy="3266546"/>
          </a:xfrm>
        </p:spPr>
      </p:pic>
      <p:pic>
        <p:nvPicPr>
          <p:cNvPr id="8" name="Picture 10" descr="senat1"/>
          <p:cNvPicPr>
            <a:picLocks noGrp="1" noChangeAspect="1" noChangeArrowheads="1"/>
          </p:cNvPicPr>
          <p:nvPr>
            <p:ph sz="quarter" idx="4"/>
          </p:nvPr>
        </p:nvPicPr>
        <p:blipFill>
          <a:blip r:embed="rId3"/>
          <a:srcRect/>
          <a:stretch>
            <a:fillRect/>
          </a:stretch>
        </p:blipFill>
        <p:spPr bwMode="auto">
          <a:xfrm>
            <a:off x="4664075" y="1524000"/>
            <a:ext cx="4022725" cy="3352800"/>
          </a:xfrm>
          <a:prstGeom prst="rect">
            <a:avLst/>
          </a:prstGeom>
          <a:noFill/>
          <a:ln w="9525">
            <a:noFill/>
            <a:miter lim="800000"/>
            <a:headEnd/>
            <a:tailEnd/>
          </a:ln>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5" name="Rectangle 4"/>
          <p:cNvSpPr/>
          <p:nvPr/>
        </p:nvSpPr>
        <p:spPr>
          <a:xfrm>
            <a:off x="2286000" y="2209800"/>
            <a:ext cx="6172200" cy="1200329"/>
          </a:xfrm>
          <a:prstGeom prst="rect">
            <a:avLst/>
          </a:prstGeom>
        </p:spPr>
        <p:txBody>
          <a:bodyPr wrap="square">
            <a:spAutoFit/>
          </a:bodyPr>
          <a:lstStyle/>
          <a:p>
            <a:pPr algn="ctr"/>
            <a:r>
              <a:rPr lang="en-US" sz="7200" dirty="0">
                <a:solidFill>
                  <a:srgbClr val="FF0000"/>
                </a:solidFill>
                <a:latin typeface="Times New Roman" pitchFamily="18" charset="0"/>
                <a:cs typeface="Times New Roman" pitchFamily="18" charset="0"/>
              </a:rPr>
              <a:t>Thank you</a:t>
            </a:r>
            <a:r>
              <a:rPr lang="ro-RO" sz="7200" dirty="0">
                <a:solidFill>
                  <a:srgbClr val="FF0000"/>
                </a:solidFill>
                <a:latin typeface="Times New Roman" pitchFamily="18" charset="0"/>
                <a:cs typeface="Times New Roman" pitchFamily="18" charset="0"/>
              </a:rPr>
              <a:t>!</a:t>
            </a:r>
            <a:endParaRPr lang="en-US" sz="7200" dirty="0">
              <a:solidFill>
                <a:srgbClr val="FF0000"/>
              </a:solidFill>
              <a:latin typeface="Times New Roman" pitchFamily="18" charset="0"/>
              <a:cs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640080"/>
          </a:xfrm>
        </p:spPr>
        <p:txBody>
          <a:bodyPr>
            <a:normAutofit fontScale="90000"/>
          </a:bodyPr>
          <a:lstStyle/>
          <a:p>
            <a:pPr algn="ctr"/>
            <a:br>
              <a:rPr lang="ro-RO" sz="2000" b="1" dirty="0">
                <a:solidFill>
                  <a:srgbClr val="FF0000"/>
                </a:solidFill>
                <a:latin typeface="Times New Roman" pitchFamily="18" charset="0"/>
                <a:cs typeface="Times New Roman" pitchFamily="18" charset="0"/>
              </a:rPr>
            </a:br>
            <a:br>
              <a:rPr lang="ro-RO" sz="2200" b="1" dirty="0">
                <a:solidFill>
                  <a:srgbClr val="FF0000"/>
                </a:solidFill>
                <a:latin typeface="Times New Roman" pitchFamily="18" charset="0"/>
                <a:cs typeface="Times New Roman" pitchFamily="18" charset="0"/>
              </a:rPr>
            </a:br>
            <a:br>
              <a:rPr lang="en-US" dirty="0">
                <a:solidFill>
                  <a:srgbClr val="FF0000"/>
                </a:solidFill>
              </a:rPr>
            </a:br>
            <a:endParaRPr lang="en-US" dirty="0">
              <a:solidFill>
                <a:srgbClr val="FF0000"/>
              </a:solidFill>
            </a:endParaRPr>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22538" name="Rectangle 10"/>
          <p:cNvSpPr>
            <a:spLocks noChangeArrowheads="1"/>
          </p:cNvSpPr>
          <p:nvPr/>
        </p:nvSpPr>
        <p:spPr bwMode="auto">
          <a:xfrm>
            <a:off x="1143000" y="2514600"/>
            <a:ext cx="75438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the first Republican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Cortes</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 June 1931, two women were mandated: Clara </a:t>
            </a:r>
            <a:r>
              <a:rPr kumimoji="0" lang="en-US"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Campoamor</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from the Radical Party, and Victoria Kent, from the Socialist Party.</a:t>
            </a: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Subsequently, Margarita </a:t>
            </a:r>
            <a:r>
              <a:rPr kumimoji="0" lang="en-US"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Nelken</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from the Socialist Party, got a mandate.</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2539" name="Rectangle 11"/>
          <p:cNvSpPr>
            <a:spLocks noChangeArrowheads="1"/>
          </p:cNvSpPr>
          <p:nvPr/>
        </p:nvSpPr>
        <p:spPr bwMode="auto">
          <a:xfrm>
            <a:off x="1371600" y="838201"/>
            <a:ext cx="7239000"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Second Republic recognized women’s </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right to be elected to Congress</a:t>
            </a:r>
            <a:r>
              <a:rPr kumimoji="0" lang="en-US" sz="1600" b="0" i="0" u="none" strike="noStrike" cap="none" normalizeH="0" baseline="30000" dirty="0" bmk="">
                <a:ln>
                  <a:noFill/>
                </a:ln>
                <a:solidFill>
                  <a:schemeClr val="tx1"/>
                </a:solidFill>
                <a:effectLst/>
                <a:latin typeface="Times New Roman" pitchFamily="18" charset="0"/>
                <a:ea typeface="Times New Roman" pitchFamily="18" charset="0"/>
                <a:cs typeface="Times New Roman" pitchFamily="18" charset="0"/>
                <a:hlinkClick r:id="" action="ppaction://noaction"/>
              </a:rPr>
              <a:t>]</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endParaRPr lang="ro-RO" sz="1600" dirty="0">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Article 36 of 1931 Constitution states that: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Citizens of one sex or another, aged 23, have the same electoral rights under the law</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2543" name="Picture 15" descr="Imagine similarÄ"/>
          <p:cNvPicPr>
            <a:picLocks noChangeAspect="1" noChangeArrowheads="1"/>
          </p:cNvPicPr>
          <p:nvPr/>
        </p:nvPicPr>
        <p:blipFill>
          <a:blip r:embed="rId4"/>
          <a:srcRect/>
          <a:stretch>
            <a:fillRect/>
          </a:stretch>
        </p:blipFill>
        <p:spPr bwMode="auto">
          <a:xfrm>
            <a:off x="1371600" y="3505200"/>
            <a:ext cx="2682849" cy="2438400"/>
          </a:xfrm>
          <a:prstGeom prst="rect">
            <a:avLst/>
          </a:prstGeom>
          <a:noFill/>
        </p:spPr>
      </p:pic>
      <p:pic>
        <p:nvPicPr>
          <p:cNvPr id="22547" name="Picture 19" descr="Imagine similarÄ"/>
          <p:cNvPicPr>
            <a:picLocks noChangeAspect="1" noChangeArrowheads="1"/>
          </p:cNvPicPr>
          <p:nvPr/>
        </p:nvPicPr>
        <p:blipFill>
          <a:blip r:embed="rId5"/>
          <a:srcRect/>
          <a:stretch>
            <a:fillRect/>
          </a:stretch>
        </p:blipFill>
        <p:spPr bwMode="auto">
          <a:xfrm>
            <a:off x="5181600" y="3429000"/>
            <a:ext cx="2514600" cy="2590800"/>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685800"/>
          </a:xfrm>
        </p:spPr>
        <p:txBody>
          <a:bodyPr>
            <a:normAutofit fontScale="90000"/>
          </a:bodyPr>
          <a:lstStyle/>
          <a:p>
            <a:pPr algn="ctr"/>
            <a:br>
              <a:rPr lang="ro-RO" sz="2200" b="1" dirty="0">
                <a:solidFill>
                  <a:srgbClr val="FF0000"/>
                </a:solidFill>
                <a:latin typeface="Times New Roman" pitchFamily="18" charset="0"/>
                <a:cs typeface="Times New Roman" pitchFamily="18" charset="0"/>
              </a:rPr>
            </a:br>
            <a:br>
              <a:rPr lang="ro-RO" sz="2200" b="1" dirty="0">
                <a:solidFill>
                  <a:srgbClr val="FF0000"/>
                </a:solidFill>
                <a:latin typeface="Times New Roman" pitchFamily="18" charset="0"/>
                <a:cs typeface="Times New Roman" pitchFamily="18" charset="0"/>
              </a:rPr>
            </a:br>
            <a:br>
              <a:rPr lang="ro-RO" sz="2200" b="1" dirty="0">
                <a:solidFill>
                  <a:srgbClr val="FF0000"/>
                </a:solidFill>
                <a:latin typeface="Times New Roman" pitchFamily="18" charset="0"/>
                <a:cs typeface="Times New Roman" pitchFamily="18" charset="0"/>
              </a:rPr>
            </a:br>
            <a:br>
              <a:rPr lang="ro-RO" sz="2200" b="1" dirty="0">
                <a:solidFill>
                  <a:srgbClr val="FF0000"/>
                </a:solidFill>
                <a:latin typeface="Times New Roman" pitchFamily="18" charset="0"/>
                <a:cs typeface="Times New Roman" pitchFamily="18" charset="0"/>
              </a:rPr>
            </a:br>
            <a:r>
              <a:rPr lang="es-ES" sz="3100" b="1" dirty="0">
                <a:solidFill>
                  <a:srgbClr val="FF0000"/>
                </a:solidFill>
                <a:latin typeface="Times New Roman" pitchFamily="18" charset="0"/>
                <a:cs typeface="Times New Roman" pitchFamily="18" charset="0"/>
              </a:rPr>
              <a:t>LA CONSTITUCIÓN DE 1866</a:t>
            </a:r>
            <a:br>
              <a:rPr lang="en-US" dirty="0"/>
            </a:br>
            <a:r>
              <a:rPr lang="es-ES" dirty="0"/>
              <a:t> </a:t>
            </a:r>
            <a:br>
              <a:rPr lang="en-US" dirty="0"/>
            </a:br>
            <a:endParaRPr lang="en-US" dirty="0"/>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pic>
        <p:nvPicPr>
          <p:cNvPr id="21506" name="Picture 2" descr="Un grupo de mujeres votando en las elecciones generales de 1933"/>
          <p:cNvPicPr>
            <a:picLocks noChangeAspect="1" noChangeArrowheads="1"/>
          </p:cNvPicPr>
          <p:nvPr/>
        </p:nvPicPr>
        <p:blipFill>
          <a:blip r:embed="rId4"/>
          <a:srcRect/>
          <a:stretch>
            <a:fillRect/>
          </a:stretch>
        </p:blipFill>
        <p:spPr bwMode="auto">
          <a:xfrm>
            <a:off x="3048000" y="1295400"/>
            <a:ext cx="3904642" cy="2600326"/>
          </a:xfrm>
          <a:prstGeom prst="rect">
            <a:avLst/>
          </a:prstGeom>
          <a:noFill/>
        </p:spPr>
      </p:pic>
      <p:sp>
        <p:nvSpPr>
          <p:cNvPr id="21507" name="Rectangle 3"/>
          <p:cNvSpPr>
            <a:spLocks noChangeArrowheads="1"/>
          </p:cNvSpPr>
          <p:nvPr/>
        </p:nvSpPr>
        <p:spPr bwMode="auto">
          <a:xfrm>
            <a:off x="1143000" y="4038600"/>
            <a:ext cx="7924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Women’s situation began to change significantly only in the ‘60s and ’70s, due to substantial  social, economic and cultural transformations. </a:t>
            </a: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71500" algn="l"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715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1960, the Law on Women's Political, Professional and </a:t>
            </a:r>
            <a:r>
              <a:rPr kumimoji="0" lang="en-US"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Labour</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Rights was adopted.</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35608" y="274320"/>
            <a:ext cx="7498080" cy="640080"/>
          </a:xfrm>
        </p:spPr>
        <p:txBody>
          <a:bodyPr>
            <a:normAutofit fontScale="90000"/>
          </a:bodyPr>
          <a:lstStyle/>
          <a:p>
            <a:pPr algn="ctr"/>
            <a:r>
              <a:rPr lang="en-US" sz="2200" b="1" dirty="0">
                <a:solidFill>
                  <a:srgbClr val="FF0000"/>
                </a:solidFill>
                <a:effectLst/>
                <a:latin typeface="Times New Roman" pitchFamily="18" charset="0"/>
                <a:ea typeface="Times New Roman" pitchFamily="18" charset="0"/>
                <a:cs typeface="Times New Roman" pitchFamily="18" charset="0"/>
              </a:rPr>
              <a:t>FIRST DEMOCRATIC ELECTION</a:t>
            </a:r>
            <a:br>
              <a:rPr lang="ro-RO" sz="2800" dirty="0">
                <a:solidFill>
                  <a:srgbClr val="000000"/>
                </a:solidFill>
                <a:effectLst/>
                <a:latin typeface="Times New Roman" pitchFamily="18" charset="0"/>
                <a:ea typeface="Times New Roman" pitchFamily="18" charset="0"/>
                <a:cs typeface="Times New Roman" pitchFamily="18" charset="0"/>
              </a:rPr>
            </a:br>
            <a:r>
              <a:rPr lang="en-US" sz="2800" dirty="0">
                <a:solidFill>
                  <a:srgbClr val="FF0000"/>
                </a:solidFill>
                <a:effectLst/>
                <a:latin typeface="Times New Roman" pitchFamily="18" charset="0"/>
                <a:ea typeface="Times New Roman" pitchFamily="18" charset="0"/>
                <a:cs typeface="Times New Roman" pitchFamily="18" charset="0"/>
              </a:rPr>
              <a:t> on </a:t>
            </a:r>
            <a:r>
              <a:rPr lang="en-US" sz="2800" b="1" dirty="0">
                <a:solidFill>
                  <a:srgbClr val="FF0000"/>
                </a:solidFill>
                <a:effectLst/>
                <a:latin typeface="Times New Roman" pitchFamily="18" charset="0"/>
                <a:ea typeface="Times New Roman" pitchFamily="18" charset="0"/>
                <a:cs typeface="Times New Roman" pitchFamily="18" charset="0"/>
              </a:rPr>
              <a:t>15 June 1977</a:t>
            </a:r>
            <a:endParaRPr lang="en-US" sz="2800" dirty="0">
              <a:solidFill>
                <a:srgbClr val="FF0000"/>
              </a:solidFill>
            </a:endParaRPr>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20481" name="Rectangle 1"/>
          <p:cNvSpPr>
            <a:spLocks noChangeArrowheads="1"/>
          </p:cNvSpPr>
          <p:nvPr/>
        </p:nvSpPr>
        <p:spPr bwMode="auto">
          <a:xfrm>
            <a:off x="1143000" y="1219200"/>
            <a:ext cx="7848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Since the first democratic election on </a:t>
            </a:r>
            <a:r>
              <a:rPr kumimoji="0" lang="en-US"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15 June 1977</a:t>
            </a: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feminist movements have mobilized and turned their attention towards the political parties (mainly towards left-wing political parties), and these ones, in their turn, responded, as they were interested in attracting women's vote. Although, in the first election, only 27 women were elected, it was considered an important step in representing women in the legislative forum.</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4488" cy="609600"/>
          </a:xfrm>
        </p:spPr>
        <p:txBody>
          <a:bodyPr>
            <a:noAutofit/>
          </a:bodyPr>
          <a:lstStyle/>
          <a:p>
            <a:pPr algn="ctr"/>
            <a:r>
              <a:rPr lang="ro-RO" sz="2800" b="1" dirty="0">
                <a:solidFill>
                  <a:srgbClr val="FF0000"/>
                </a:solidFill>
                <a:latin typeface="Times New Roman" pitchFamily="18" charset="0"/>
                <a:cs typeface="Times New Roman" pitchFamily="18" charset="0"/>
              </a:rPr>
              <a:t>1978- CONSTITUTION</a:t>
            </a:r>
            <a:endParaRPr lang="en-US" sz="2800" dirty="0"/>
          </a:p>
        </p:txBody>
      </p:sp>
      <p:pic>
        <p:nvPicPr>
          <p:cNvPr id="3" name="Picture 2"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4"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19457" name="Rectangle 1"/>
          <p:cNvSpPr>
            <a:spLocks noChangeArrowheads="1"/>
          </p:cNvSpPr>
          <p:nvPr/>
        </p:nvSpPr>
        <p:spPr bwMode="auto">
          <a:xfrm>
            <a:off x="1143000" y="1295401"/>
            <a:ext cx="7772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next step in the evolution of women's rights was the adoption of the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1978 Constitution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which, by means of its regulations, improved significantly the principle of gender equality.</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71500" algn="just" defTabSz="914400" rtl="0" eaLnBrk="1" fontAlgn="base" latinLnBrk="0" hangingPunct="1">
              <a:lnSpc>
                <a:spcPct val="100000"/>
              </a:lnSpc>
              <a:spcBef>
                <a:spcPct val="0"/>
              </a:spcBef>
              <a:spcAft>
                <a:spcPct val="0"/>
              </a:spcAft>
              <a:buClrTx/>
              <a:buSzTx/>
              <a:buFontTx/>
              <a:buNone/>
              <a:tabLst/>
            </a:pP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Thus</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article</a:t>
            </a:r>
            <a:r>
              <a:rPr kumimoji="0" lang="ro-RO"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9 </a:t>
            </a:r>
            <a:r>
              <a:rPr kumimoji="0" lang="ro-RO"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paragraph</a:t>
            </a:r>
            <a:r>
              <a:rPr kumimoji="0" lang="ro-RO"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2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provided</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that</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incumbent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upon</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public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authorities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promote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conditions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which</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ensure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that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freedom</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equality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individuals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of</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groups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which</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belong</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may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real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effective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remove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obstacles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which</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prevent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hinder</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their</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full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enjoyment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facilitate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participation</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all</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citizens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 political, economic, cultural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social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life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o-RO"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Article</a:t>
            </a:r>
            <a:r>
              <a:rPr kumimoji="0" lang="ro-RO"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14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provided</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in an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effective</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manner</a:t>
            </a:r>
            <a:r>
              <a:rPr kumimoji="0" lang="ro-RO"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Spaniards</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are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equal</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before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law</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may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not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way</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be</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discriminated</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against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on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account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birth</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race, sex, </a:t>
            </a:r>
            <a:r>
              <a:rPr kumimoji="0" lang="ro-RO"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religion</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opinion</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a:t>
            </a:r>
            <a:r>
              <a:rPr kumimoji="0" lang="ro-RO"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any</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o-RO"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other</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personal or social </a:t>
            </a:r>
            <a:r>
              <a:rPr kumimoji="0" lang="ro-RO"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condition</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a:t>
            </a:r>
            <a:r>
              <a:rPr kumimoji="0" lang="ro-RO"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circumstance</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o-RO"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914400"/>
          </a:xfrm>
        </p:spPr>
        <p:txBody>
          <a:bodyPr>
            <a:normAutofit/>
          </a:bodyPr>
          <a:lstStyle/>
          <a:p>
            <a:pPr algn="ctr"/>
            <a:r>
              <a:rPr lang="ro-RO" sz="2800" b="1" dirty="0">
                <a:solidFill>
                  <a:srgbClr val="FF0000"/>
                </a:solidFill>
                <a:latin typeface="Times New Roman" pitchFamily="18" charset="0"/>
                <a:cs typeface="Times New Roman" pitchFamily="18" charset="0"/>
              </a:rPr>
              <a:t>1983- INSTITUTE OF WOMEN</a:t>
            </a:r>
            <a:endParaRPr lang="en-US" sz="2800" b="1" dirty="0">
              <a:solidFill>
                <a:srgbClr val="FF0000"/>
              </a:solidFill>
              <a:latin typeface="Times New Roman" pitchFamily="18" charset="0"/>
              <a:cs typeface="Times New Roman" pitchFamily="18" charset="0"/>
            </a:endParaRPr>
          </a:p>
        </p:txBody>
      </p:sp>
      <p:pic>
        <p:nvPicPr>
          <p:cNvPr id="5" name="Picture 4"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6"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18433" name="Rectangle 1"/>
          <p:cNvSpPr>
            <a:spLocks noChangeArrowheads="1"/>
          </p:cNvSpPr>
          <p:nvPr/>
        </p:nvSpPr>
        <p:spPr bwMode="auto">
          <a:xfrm>
            <a:off x="1143000" y="1676401"/>
            <a:ext cx="7543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 defining moment in the battle for the recognition of women's rights was the creation, in 1983</a:t>
            </a:r>
            <a:r>
              <a:rPr kumimoji="0" lang="en-US"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of the </a:t>
            </a:r>
            <a:r>
              <a:rPr kumimoji="0" lang="en-US" b="1" i="1"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Institute of Women</a:t>
            </a:r>
            <a:r>
              <a:rPr kumimoji="0" lang="en-US"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bmk="">
                <a:ln>
                  <a:noFill/>
                </a:ln>
                <a:solidFill>
                  <a:schemeClr val="tx1"/>
                </a:solidFill>
                <a:effectLst/>
                <a:latin typeface="Times New Roman" pitchFamily="18" charset="0"/>
                <a:ea typeface="Times New Roman" pitchFamily="18" charset="0"/>
                <a:cs typeface="Times New Roman" pitchFamily="18" charset="0"/>
              </a:rPr>
              <a:t>Instituto</a:t>
            </a:r>
            <a:r>
              <a:rPr kumimoji="0" lang="en-US" b="1" i="1"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de la </a:t>
            </a:r>
            <a:r>
              <a:rPr kumimoji="0" lang="en-US" b="1" i="1" u="none" strike="noStrike" cap="none" normalizeH="0" baseline="0" dirty="0" err="1" bmk="">
                <a:ln>
                  <a:noFill/>
                </a:ln>
                <a:solidFill>
                  <a:schemeClr val="tx1"/>
                </a:solidFill>
                <a:effectLst/>
                <a:latin typeface="Times New Roman" pitchFamily="18" charset="0"/>
                <a:ea typeface="Times New Roman" pitchFamily="18" charset="0"/>
                <a:cs typeface="Times New Roman" pitchFamily="18" charset="0"/>
              </a:rPr>
              <a:t>Mujer</a:t>
            </a:r>
            <a:r>
              <a:rPr kumimoji="0" lang="en-US"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a leading body in the Spanish administration, whose fundamental role was to create public policies for the elimination of all forms of discrimination against women through ”Women's Equal Opportunities Plans”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7150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1447800" y="3429000"/>
            <a:ext cx="7239000" cy="2308324"/>
          </a:xfrm>
          <a:prstGeom prst="rect">
            <a:avLst/>
          </a:prstGeom>
        </p:spPr>
        <p:txBody>
          <a:bodyPr wrap="square">
            <a:spAutoFit/>
          </a:bodyPr>
          <a:lstStyle/>
          <a:p>
            <a:pPr indent="461963" algn="just"/>
            <a:r>
              <a:rPr lang="en-US" dirty="0">
                <a:latin typeface="Times New Roman" pitchFamily="18" charset="0"/>
                <a:cs typeface="Times New Roman" pitchFamily="18" charset="0"/>
              </a:rPr>
              <a:t>The current regulatory framework governing the parliamentary elections in Spain is ruled by</a:t>
            </a:r>
            <a:r>
              <a:rPr lang="ro-RO" dirty="0">
                <a:latin typeface="Times New Roman" pitchFamily="18" charset="0"/>
                <a:cs typeface="Times New Roman" pitchFamily="18" charset="0"/>
              </a:rPr>
              <a:t>:</a:t>
            </a:r>
          </a:p>
          <a:p>
            <a:pPr indent="461963" algn="just"/>
            <a:endParaRPr lang="ro-RO" dirty="0">
              <a:latin typeface="Times New Roman" pitchFamily="18" charset="0"/>
              <a:cs typeface="Times New Roman" pitchFamily="18" charset="0"/>
            </a:endParaRPr>
          </a:p>
          <a:p>
            <a:pPr indent="461963" algn="just">
              <a:buFont typeface="Wingdings" pitchFamily="2" charset="2"/>
              <a:buChar char="Ø"/>
            </a:pPr>
            <a:r>
              <a:rPr lang="en-US" b="1" dirty="0">
                <a:solidFill>
                  <a:srgbClr val="FF0000"/>
                </a:solidFill>
                <a:latin typeface="Times New Roman" pitchFamily="18" charset="0"/>
                <a:cs typeface="Times New Roman" pitchFamily="18" charset="0"/>
              </a:rPr>
              <a:t>The Constitution</a:t>
            </a:r>
            <a:endParaRPr lang="ro-RO" b="1" dirty="0">
              <a:solidFill>
                <a:srgbClr val="FF0000"/>
              </a:solidFill>
              <a:latin typeface="Times New Roman" pitchFamily="18" charset="0"/>
              <a:cs typeface="Times New Roman" pitchFamily="18" charset="0"/>
            </a:endParaRPr>
          </a:p>
          <a:p>
            <a:pPr indent="461963" algn="just"/>
            <a:endParaRPr lang="ro-RO" b="1" dirty="0">
              <a:solidFill>
                <a:srgbClr val="FF0000"/>
              </a:solidFill>
              <a:latin typeface="Times New Roman" pitchFamily="18" charset="0"/>
              <a:cs typeface="Times New Roman" pitchFamily="18" charset="0"/>
            </a:endParaRPr>
          </a:p>
          <a:p>
            <a:pPr indent="461963" algn="just">
              <a:buFont typeface="Wingdings" pitchFamily="2" charset="2"/>
              <a:buChar char="Ø"/>
            </a:pPr>
            <a:r>
              <a:rPr lang="ro-RO" b="1" dirty="0">
                <a:solidFill>
                  <a:srgbClr val="FF0000"/>
                </a:solidFill>
                <a:latin typeface="Times New Roman" pitchFamily="18" charset="0"/>
                <a:cs typeface="Times New Roman" pitchFamily="18" charset="0"/>
              </a:rPr>
              <a:t>Organic </a:t>
            </a:r>
            <a:r>
              <a:rPr lang="en-US" b="1" dirty="0">
                <a:solidFill>
                  <a:srgbClr val="FF0000"/>
                </a:solidFill>
                <a:latin typeface="Times New Roman" pitchFamily="18" charset="0"/>
                <a:cs typeface="Times New Roman" pitchFamily="18" charset="0"/>
              </a:rPr>
              <a:t>Law no.5/1985 regarding the General Electoral Regime</a:t>
            </a:r>
            <a:endParaRPr lang="ro-RO" b="1" dirty="0">
              <a:solidFill>
                <a:srgbClr val="FF0000"/>
              </a:solidFill>
              <a:latin typeface="Times New Roman" pitchFamily="18" charset="0"/>
              <a:cs typeface="Times New Roman" pitchFamily="18" charset="0"/>
            </a:endParaRPr>
          </a:p>
          <a:p>
            <a:pPr indent="461963" algn="just">
              <a:buFont typeface="Wingdings" pitchFamily="2" charset="2"/>
              <a:buChar char="Ø"/>
            </a:pPr>
            <a:endParaRPr lang="ro-RO" b="1" dirty="0">
              <a:solidFill>
                <a:srgbClr val="FF0000"/>
              </a:solidFill>
              <a:latin typeface="Times New Roman" pitchFamily="18" charset="0"/>
              <a:cs typeface="Times New Roman" pitchFamily="18" charset="0"/>
            </a:endParaRPr>
          </a:p>
          <a:p>
            <a:pPr indent="461963" algn="just">
              <a:buFont typeface="Wingdings" pitchFamily="2" charset="2"/>
              <a:buChar char="Ø"/>
            </a:pPr>
            <a:r>
              <a:rPr lang="en-US" b="1" dirty="0">
                <a:solidFill>
                  <a:srgbClr val="FF0000"/>
                </a:solidFill>
                <a:latin typeface="Times New Roman" pitchFamily="18" charset="0"/>
                <a:cs typeface="Times New Roman" pitchFamily="18" charset="0"/>
              </a:rPr>
              <a:t>Organic Law no.3/2007 concerning the effective gender equality</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FF0000"/>
                </a:solidFill>
                <a:latin typeface="Times New Roman" pitchFamily="18" charset="0"/>
                <a:cs typeface="Times New Roman" pitchFamily="18" charset="0"/>
              </a:rPr>
              <a:t>THE CORTES GENERALES</a:t>
            </a:r>
          </a:p>
        </p:txBody>
      </p:sp>
      <p:pic>
        <p:nvPicPr>
          <p:cNvPr id="5" name="Picture 4" descr="Imagini pentru STEAGUL SPANIEI"/>
          <p:cNvPicPr>
            <a:picLocks noChangeAspect="1" noChangeArrowheads="1"/>
          </p:cNvPicPr>
          <p:nvPr/>
        </p:nvPicPr>
        <p:blipFill>
          <a:blip r:embed="rId2" cstate="print"/>
          <a:srcRect/>
          <a:stretch>
            <a:fillRect/>
          </a:stretch>
        </p:blipFill>
        <p:spPr bwMode="auto">
          <a:xfrm>
            <a:off x="1219201" y="152400"/>
            <a:ext cx="738554" cy="533400"/>
          </a:xfrm>
          <a:prstGeom prst="rect">
            <a:avLst/>
          </a:prstGeom>
          <a:noFill/>
        </p:spPr>
      </p:pic>
      <p:pic>
        <p:nvPicPr>
          <p:cNvPr id="6" name="Picture 1" descr="Imagini pentru SIMBOLUL CENTENARULUI"/>
          <p:cNvPicPr>
            <a:picLocks noChangeAspect="1" noChangeArrowheads="1"/>
          </p:cNvPicPr>
          <p:nvPr/>
        </p:nvPicPr>
        <p:blipFill>
          <a:blip r:embed="rId3"/>
          <a:srcRect/>
          <a:stretch>
            <a:fillRect/>
          </a:stretch>
        </p:blipFill>
        <p:spPr bwMode="auto">
          <a:xfrm>
            <a:off x="8170168" y="0"/>
            <a:ext cx="795536" cy="914400"/>
          </a:xfrm>
          <a:prstGeom prst="rect">
            <a:avLst/>
          </a:prstGeom>
          <a:noFill/>
          <a:ln w="9525">
            <a:noFill/>
            <a:miter lim="800000"/>
            <a:headEnd/>
            <a:tailEnd/>
          </a:ln>
        </p:spPr>
      </p:pic>
      <p:sp>
        <p:nvSpPr>
          <p:cNvPr id="17409" name="Rectangle 1"/>
          <p:cNvSpPr>
            <a:spLocks noChangeArrowheads="1"/>
          </p:cNvSpPr>
          <p:nvPr/>
        </p:nvSpPr>
        <p:spPr bwMode="auto">
          <a:xfrm>
            <a:off x="1066800" y="1524000"/>
            <a:ext cx="8001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Cortes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Generales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represent the Spanish people and consist of the </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Congress of Deputies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and the </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Senate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Congress consists of a minimum of three hundred and a maximum of four hundred Deputies, elected by universal, free, equal, direct and secret suffrage, under the terms established by law.</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1143000" y="3200400"/>
            <a:ext cx="7848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electoral district is the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province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cities of Ceuta and Melilla shall each be represented by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one Deputy. </a:t>
            </a:r>
            <a:endParaRPr kumimoji="0" lang="ro-RO"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total number of Deputies shall be distributed in accordance with the law, with each electoral district being assigned a minimum initial representation and the remainder being distributed in proportion to the population.</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1371600" y="4648200"/>
            <a:ext cx="7467600" cy="369332"/>
          </a:xfrm>
          <a:prstGeom prst="rect">
            <a:avLst/>
          </a:prstGeom>
        </p:spPr>
        <p:txBody>
          <a:bodyPr wrap="square">
            <a:spAutoFit/>
          </a:bodyPr>
          <a:lstStyle/>
          <a:p>
            <a:pPr indent="174625"/>
            <a:r>
              <a:rPr lang="en-US" dirty="0">
                <a:latin typeface="Times New Roman" pitchFamily="18" charset="0"/>
                <a:cs typeface="Times New Roman" pitchFamily="18" charset="0"/>
              </a:rPr>
              <a:t>Congress is elected for </a:t>
            </a:r>
            <a:r>
              <a:rPr lang="en-US" b="1" dirty="0">
                <a:latin typeface="Times New Roman" pitchFamily="18" charset="0"/>
                <a:cs typeface="Times New Roman" pitchFamily="18" charset="0"/>
              </a:rPr>
              <a:t>four years. </a:t>
            </a:r>
          </a:p>
        </p:txBody>
      </p:sp>
      <p:sp>
        <p:nvSpPr>
          <p:cNvPr id="17411" name="Rectangle 3"/>
          <p:cNvSpPr>
            <a:spLocks noChangeArrowheads="1"/>
          </p:cNvSpPr>
          <p:nvPr/>
        </p:nvSpPr>
        <p:spPr bwMode="auto">
          <a:xfrm>
            <a:off x="1066800" y="5181600"/>
            <a:ext cx="792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All Spaniards who are entitled to the full exercise of their political rights are electors and el</a:t>
            </a:r>
            <a:r>
              <a:rPr lang="ro-RO" dirty="0">
                <a:latin typeface="Times New Roman" pitchFamily="18" charset="0"/>
                <a:ea typeface="Times New Roman" pitchFamily="18" charset="0"/>
                <a:cs typeface="Times New Roman" pitchFamily="18" charset="0"/>
              </a:rPr>
              <a:t>e</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gible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for election. The law shall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recognise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and the State shall facilitate the exercise of the right to vote of Spaniards who are outside Spanish territory.</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3978</Words>
  <Application>Microsoft Office PowerPoint</Application>
  <PresentationFormat>On-screen Show (4:3)</PresentationFormat>
  <Paragraphs>477</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Gill Sans MT</vt:lpstr>
      <vt:lpstr>Times New Roman</vt:lpstr>
      <vt:lpstr>Verdana</vt:lpstr>
      <vt:lpstr>Wingdings</vt:lpstr>
      <vt:lpstr>Wingdings 2</vt:lpstr>
      <vt:lpstr>Solstice</vt:lpstr>
      <vt:lpstr>INTERNATIONAL CONFERENCE FREE ELECTIONS, PARLIAMENTS AND NATION BUILDING 5-6 MAY 2018, SINAIA, ROMANIA  THE HISTORY OF ELECTIONS –CASE STUDIES</vt:lpstr>
      <vt:lpstr>    THE EVOLUTION OF WOMEN‵S POLITICAL RIGHTS  IN SPAIN  </vt:lpstr>
      <vt:lpstr>PowerPoint Presentation</vt:lpstr>
      <vt:lpstr>   </vt:lpstr>
      <vt:lpstr>    LA CONSTITUCIÓN DE 1866   </vt:lpstr>
      <vt:lpstr>FIRST DEMOCRATIC ELECTION  on 15 June 1977</vt:lpstr>
      <vt:lpstr>1978- CONSTITUTION</vt:lpstr>
      <vt:lpstr>1983- INSTITUTE OF WOMEN</vt:lpstr>
      <vt:lpstr>THE CORTES GENERALES</vt:lpstr>
      <vt:lpstr>PowerPoint Presentation</vt:lpstr>
      <vt:lpstr>   Women's representation  in the Congress of Deputies (1977-2016) </vt:lpstr>
      <vt:lpstr> SPANISH SENATE  </vt:lpstr>
      <vt:lpstr>    </vt:lpstr>
      <vt:lpstr>SPANISH SENATE</vt:lpstr>
      <vt:lpstr>   Women's representation  in the Spanish Senate (1977-2016)</vt:lpstr>
      <vt:lpstr>PowerPoint Presentation</vt:lpstr>
      <vt:lpstr>CONCLUSIONS SPAIN</vt:lpstr>
      <vt:lpstr>CONCLUSIONS SPAIN</vt:lpstr>
      <vt:lpstr>Evolution of women s right in Romania</vt:lpstr>
      <vt:lpstr>PowerPoint Presentation</vt:lpstr>
      <vt:lpstr>PowerPoint Presentation</vt:lpstr>
      <vt:lpstr>1948</vt:lpstr>
      <vt:lpstr>1952-1989</vt:lpstr>
      <vt:lpstr>1952-1965</vt:lpstr>
      <vt:lpstr>Article 16 - 1991 CONSTITUTION</vt:lpstr>
      <vt:lpstr>      COMPARATIVE FRAMEWORK OF WOMEN PERCENTAGE  IN THE ROMANIAN PARLIAMENT BETWEEN 1990-2016 </vt:lpstr>
      <vt:lpstr>ELECTIONS 2016</vt:lpstr>
      <vt:lpstr>SHORT ANALYZES</vt:lpstr>
      <vt:lpstr>  </vt:lpstr>
      <vt:lpstr>PowerPoint Presentation</vt:lpstr>
      <vt:lpstr>Short analyzes</vt:lpstr>
      <vt:lpstr>Short analyzes</vt:lpstr>
      <vt:lpstr> CONCLUSION  </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de ÃNOS DE CONSTITUCIONALISMO</dc:title>
  <dc:creator>Cab</dc:creator>
  <cp:lastModifiedBy>AEP</cp:lastModifiedBy>
  <cp:revision>137</cp:revision>
  <dcterms:created xsi:type="dcterms:W3CDTF">2006-08-16T00:00:00Z</dcterms:created>
  <dcterms:modified xsi:type="dcterms:W3CDTF">2018-05-05T11:26:41Z</dcterms:modified>
</cp:coreProperties>
</file>