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59" r:id="rId6"/>
    <p:sldId id="262" r:id="rId7"/>
    <p:sldId id="261" r:id="rId8"/>
    <p:sldId id="270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7019DFC-75A2-4C3D-BCA5-E08BA68989E7}">
          <p14:sldIdLst>
            <p14:sldId id="256"/>
            <p14:sldId id="257"/>
            <p14:sldId id="258"/>
            <p14:sldId id="271"/>
            <p14:sldId id="259"/>
            <p14:sldId id="262"/>
            <p14:sldId id="261"/>
            <p14:sldId id="270"/>
          </p14:sldIdLst>
        </p14:section>
        <p14:section name="Untitled Section" id="{C39099C2-C47A-45BC-A167-2CFB4BC8638F}">
          <p14:sldIdLst/>
        </p14:section>
        <p14:section name="Untitled Section" id="{2E3276C8-8946-49DA-A283-97CEE3C7A464}">
          <p14:sldIdLst>
            <p14:sldId id="2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10600" cy="426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Electoral </a:t>
            </a: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ystems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and </a:t>
            </a: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arty </a:t>
            </a: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ystems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o-RO" sz="3600" b="1" dirty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wo-</a:t>
            </a: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ay </a:t>
            </a:r>
            <a:r>
              <a:rPr lang="ro-RO" sz="3600" b="1" dirty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</a:rPr>
              <a:t>elationship</a:t>
            </a: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2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o-RO" sz="26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o-RO" sz="2600" b="1" dirty="0" smtClean="0">
                <a:solidFill>
                  <a:schemeClr val="accent3">
                    <a:lumMod val="50000"/>
                  </a:schemeClr>
                </a:solidFill>
              </a:rPr>
              <a:t>Daniel BUTI</a:t>
            </a:r>
            <a:endParaRPr lang="en-US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5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>
                <a:solidFill>
                  <a:schemeClr val="accent3">
                    <a:lumMod val="50000"/>
                  </a:schemeClr>
                </a:solidFill>
              </a:rPr>
              <a:t>Theoretical </a:t>
            </a:r>
            <a:r>
              <a:rPr lang="ro-RO" sz="3000" b="1" dirty="0" smtClean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pt-BR" sz="3000" b="1" dirty="0" smtClean="0">
                <a:solidFill>
                  <a:schemeClr val="accent3">
                    <a:lumMod val="50000"/>
                  </a:schemeClr>
                </a:solidFill>
              </a:rPr>
              <a:t>remises</a:t>
            </a:r>
            <a:endParaRPr lang="en-US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Maurice </a:t>
            </a:r>
            <a:r>
              <a:rPr lang="en-US" sz="2400" dirty="0" err="1"/>
              <a:t>Duverger</a:t>
            </a:r>
            <a:r>
              <a:rPr lang="en-US" sz="2400" dirty="0"/>
              <a:t> ("Les </a:t>
            </a:r>
            <a:r>
              <a:rPr lang="en-US" sz="2400" dirty="0" err="1"/>
              <a:t>partis</a:t>
            </a:r>
            <a:r>
              <a:rPr lang="en-US" sz="2400" dirty="0"/>
              <a:t> </a:t>
            </a:r>
            <a:r>
              <a:rPr lang="en-US" sz="2400" dirty="0" err="1"/>
              <a:t>politiques</a:t>
            </a:r>
            <a:r>
              <a:rPr lang="en-US" sz="2400" dirty="0"/>
              <a:t>", 1951) - the effects of electoral systems on party systems: three sociological </a:t>
            </a:r>
            <a:r>
              <a:rPr lang="en-US" sz="2400" dirty="0" smtClean="0"/>
              <a:t>laws</a:t>
            </a:r>
            <a:r>
              <a:rPr lang="ro-RO" sz="2400" dirty="0" smtClean="0"/>
              <a:t>.</a:t>
            </a:r>
            <a:endParaRPr lang="ro-RO" sz="2400" dirty="0"/>
          </a:p>
          <a:p>
            <a:endParaRPr lang="ro-RO" sz="2500" dirty="0">
              <a:latin typeface="Constantia" panose="02030602050306030303" pitchFamily="18" charset="0"/>
            </a:endParaRPr>
          </a:p>
          <a:p>
            <a:r>
              <a:rPr lang="en-US" sz="2400" dirty="0"/>
              <a:t>There is a rich literature that challenges, applies, checks, confirms or tones </a:t>
            </a:r>
            <a:r>
              <a:rPr lang="en-US" sz="2400" dirty="0" smtClean="0"/>
              <a:t>down </a:t>
            </a:r>
            <a:r>
              <a:rPr lang="en-US" sz="2400" dirty="0" err="1"/>
              <a:t>Duverger's</a:t>
            </a:r>
            <a:r>
              <a:rPr lang="en-US" sz="2400" dirty="0"/>
              <a:t> classical </a:t>
            </a:r>
            <a:r>
              <a:rPr lang="en-US" sz="2400" dirty="0" smtClean="0"/>
              <a:t>theory</a:t>
            </a:r>
            <a:r>
              <a:rPr lang="ro-RO" sz="2400" dirty="0" smtClean="0"/>
              <a:t>.</a:t>
            </a:r>
          </a:p>
          <a:p>
            <a:endParaRPr lang="ro-RO" sz="2400" dirty="0"/>
          </a:p>
          <a:p>
            <a:r>
              <a:rPr lang="en-US" sz="2400" dirty="0"/>
              <a:t>Regardless of the approach, the discussion starts from the existence of a relationship, with varying intensities, between the electoral systems and the party systems, which is unidirectional: from the electoral system to the party </a:t>
            </a:r>
            <a:r>
              <a:rPr lang="en-US" sz="2400" dirty="0" smtClean="0"/>
              <a:t>system</a:t>
            </a:r>
            <a:r>
              <a:rPr lang="ro-RO" sz="2400" dirty="0" smtClean="0"/>
              <a:t>.</a:t>
            </a:r>
            <a:endParaRPr lang="vi-VN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ro-RO" sz="2700" b="1" dirty="0">
                <a:solidFill>
                  <a:schemeClr val="accent3">
                    <a:lumMod val="50000"/>
                  </a:schemeClr>
                </a:solidFill>
              </a:rPr>
              <a:t>St</a:t>
            </a:r>
            <a:r>
              <a:rPr lang="pt-BR" sz="2700" b="1" dirty="0">
                <a:solidFill>
                  <a:schemeClr val="accent3">
                    <a:lumMod val="50000"/>
                  </a:schemeClr>
                </a:solidFill>
              </a:rPr>
              <a:t>atements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In the electoral system - party system relationship a variable must be introduced and taken into account: the political </a:t>
            </a:r>
            <a:r>
              <a:rPr lang="en-US" sz="2400" dirty="0" smtClean="0"/>
              <a:t>configuration</a:t>
            </a:r>
            <a:r>
              <a:rPr lang="ro-RO" sz="2400" dirty="0" smtClean="0"/>
              <a:t>;</a:t>
            </a:r>
          </a:p>
          <a:p>
            <a:pPr marL="0" indent="0">
              <a:buNone/>
            </a:pPr>
            <a:endParaRPr lang="ro-RO" sz="2400" dirty="0" smtClean="0"/>
          </a:p>
          <a:p>
            <a:r>
              <a:rPr lang="en-US" sz="2400" dirty="0"/>
              <a:t>Between the electoral system and the party system there is a two-way relationship; it can also work in </a:t>
            </a:r>
            <a:r>
              <a:rPr lang="en-US" sz="2400" dirty="0" smtClean="0"/>
              <a:t>reverse</a:t>
            </a:r>
            <a:r>
              <a:rPr lang="ro-RO" sz="2400" dirty="0" smtClean="0"/>
              <a:t>.</a:t>
            </a:r>
          </a:p>
          <a:p>
            <a:pPr marL="0" indent="0">
              <a:buNone/>
            </a:pPr>
            <a:endParaRPr lang="ro-RO" sz="2400" dirty="0" smtClean="0"/>
          </a:p>
          <a:p>
            <a:r>
              <a:rPr lang="en-US" sz="2400" dirty="0" smtClean="0"/>
              <a:t>I </a:t>
            </a:r>
            <a:r>
              <a:rPr lang="en-US" sz="2400" dirty="0"/>
              <a:t>support these allegations through a brief analysis of the 2008-2012 parliamentary elections</a:t>
            </a:r>
            <a:r>
              <a:rPr lang="en-US" sz="2400" dirty="0" smtClean="0"/>
              <a:t>.</a:t>
            </a:r>
            <a:endParaRPr lang="ro-RO" sz="2400" dirty="0" smtClean="0"/>
          </a:p>
          <a:p>
            <a:endParaRPr lang="vi-VN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ro-RO" sz="2700" b="1" dirty="0">
                <a:solidFill>
                  <a:schemeClr val="accent3">
                    <a:lumMod val="50000"/>
                  </a:schemeClr>
                </a:solidFill>
              </a:rPr>
              <a:t>Electoral Formula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Law </a:t>
            </a:r>
            <a:r>
              <a:rPr lang="en-US" sz="2400" dirty="0"/>
              <a:t>no. 35 / 2008: Deputies and Senators </a:t>
            </a:r>
            <a:r>
              <a:rPr lang="en-US" sz="2400" dirty="0" smtClean="0"/>
              <a:t>are </a:t>
            </a:r>
            <a:r>
              <a:rPr lang="en-US" sz="2400" dirty="0"/>
              <a:t>elected by uninominal vote, according to </a:t>
            </a:r>
            <a:r>
              <a:rPr lang="en-US" sz="2400" dirty="0" smtClean="0"/>
              <a:t>the principle </a:t>
            </a:r>
            <a:r>
              <a:rPr lang="en-US" sz="2400" dirty="0"/>
              <a:t>of proportional representation, in uninominal </a:t>
            </a:r>
            <a:r>
              <a:rPr lang="en-US" sz="2400" dirty="0" smtClean="0"/>
              <a:t>colleges.</a:t>
            </a:r>
          </a:p>
          <a:p>
            <a:endParaRPr lang="en-US" sz="1100" dirty="0" smtClean="0"/>
          </a:p>
          <a:p>
            <a:r>
              <a:rPr lang="en-US" sz="2400" dirty="0"/>
              <a:t>Allocation of the seats is a two stages process:</a:t>
            </a:r>
          </a:p>
          <a:p>
            <a:pPr lvl="1"/>
            <a:r>
              <a:rPr lang="en-US" sz="2200" dirty="0"/>
              <a:t>At the level of electoral constituency;</a:t>
            </a:r>
          </a:p>
          <a:p>
            <a:pPr lvl="1"/>
            <a:r>
              <a:rPr lang="en-US" sz="2200" dirty="0"/>
              <a:t>At national level</a:t>
            </a:r>
            <a:r>
              <a:rPr lang="en-US" sz="2200" dirty="0" smtClean="0"/>
              <a:t>.</a:t>
            </a:r>
          </a:p>
          <a:p>
            <a:pPr lvl="1"/>
            <a:endParaRPr lang="en-US" sz="1100" dirty="0"/>
          </a:p>
          <a:p>
            <a:r>
              <a:rPr lang="en-US" sz="2400" dirty="0"/>
              <a:t>Assignment of the seats is a two stages process:</a:t>
            </a:r>
          </a:p>
          <a:p>
            <a:pPr lvl="1"/>
            <a:r>
              <a:rPr lang="en-US" sz="2200" dirty="0"/>
              <a:t>In the uninominal college, with an absolute majority of votes;</a:t>
            </a:r>
          </a:p>
          <a:p>
            <a:pPr lvl="1"/>
            <a:r>
              <a:rPr lang="en-US" sz="2200" dirty="0"/>
              <a:t>In the electoral constituency, based on proportional representation</a:t>
            </a:r>
            <a:r>
              <a:rPr lang="en-US" sz="2200" dirty="0" smtClean="0"/>
              <a:t>.</a:t>
            </a:r>
          </a:p>
          <a:p>
            <a:pPr lvl="1"/>
            <a:endParaRPr lang="en-US" sz="1100" dirty="0"/>
          </a:p>
          <a:p>
            <a:r>
              <a:rPr lang="en-US" sz="2400" dirty="0"/>
              <a:t>The law provides a mechanism to ensure proportionality through compensation - a complex proportional compensatory system. </a:t>
            </a:r>
          </a:p>
          <a:p>
            <a:endParaRPr lang="ro-RO" sz="2400" dirty="0" smtClean="0"/>
          </a:p>
          <a:p>
            <a:pPr marL="0" indent="0">
              <a:buNone/>
            </a:pPr>
            <a:endParaRPr lang="ro-RO" sz="2400" dirty="0" smtClean="0"/>
          </a:p>
          <a:p>
            <a:endParaRPr lang="vi-VN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>
                <a:solidFill>
                  <a:schemeClr val="accent3">
                    <a:lumMod val="50000"/>
                  </a:schemeClr>
                </a:solidFill>
              </a:rPr>
              <a:t>Parliamentary Election </a:t>
            </a:r>
            <a:r>
              <a:rPr lang="pt-BR" sz="2700" b="1" dirty="0" smtClean="0">
                <a:solidFill>
                  <a:schemeClr val="accent3">
                    <a:lumMod val="50000"/>
                  </a:schemeClr>
                </a:solidFill>
              </a:rPr>
              <a:t>Results 2008 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4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80483"/>
              </p:ext>
            </p:extLst>
          </p:nvPr>
        </p:nvGraphicFramePr>
        <p:xfrm>
          <a:off x="914401" y="2057398"/>
          <a:ext cx="7238999" cy="3352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289"/>
                <a:gridCol w="998737"/>
                <a:gridCol w="933760"/>
                <a:gridCol w="562268"/>
                <a:gridCol w="866121"/>
                <a:gridCol w="629906"/>
                <a:gridCol w="938021"/>
                <a:gridCol w="558007"/>
                <a:gridCol w="726128"/>
                <a:gridCol w="528762"/>
              </a:tblGrid>
              <a:tr h="41067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Electoral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competitor</a:t>
                      </a:r>
                      <a:endParaRPr lang="en-US" sz="900" dirty="0">
                        <a:effectLst/>
                      </a:endParaRPr>
                    </a:p>
                  </a:txBody>
                  <a:tcPr marL="28575" marR="28575" marT="28575" marB="28575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CHAMBER OF DEPUTIES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SENAT</a:t>
                      </a:r>
                      <a:r>
                        <a:rPr lang="ro-RO" sz="900" dirty="0" smtClean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424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PSD+PC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2279449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33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2352968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35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424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PD-L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2228860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32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2312358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33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37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424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PNL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1279063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18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19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46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1291029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18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74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20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424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UDMR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425008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440449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424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ro-RO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886</a:t>
                      </a:r>
                      <a:r>
                        <a:rPr kumimoji="0" lang="ro-RO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794</a:t>
                      </a:r>
                      <a:endParaRPr kumimoji="0" lang="en-US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334*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6888055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137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05692" y="5416731"/>
            <a:ext cx="70056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*</a:t>
            </a:r>
            <a:r>
              <a:rPr lang="ro-RO" sz="1000" dirty="0"/>
              <a:t>O</a:t>
            </a:r>
            <a:r>
              <a:rPr lang="en-US" sz="1000" dirty="0" err="1" smtClean="0"/>
              <a:t>rganizations</a:t>
            </a:r>
            <a:r>
              <a:rPr lang="en-US" sz="1000" dirty="0" smtClean="0"/>
              <a:t> </a:t>
            </a:r>
            <a:r>
              <a:rPr lang="en-US" sz="1000" dirty="0"/>
              <a:t>of citizens belonging to national </a:t>
            </a:r>
            <a:r>
              <a:rPr lang="en-US" sz="1000" dirty="0" smtClean="0"/>
              <a:t>minorities</a:t>
            </a:r>
            <a:endParaRPr lang="ro-RO" sz="1000" dirty="0" smtClean="0"/>
          </a:p>
          <a:p>
            <a:r>
              <a:rPr lang="ro-RO" sz="1000" dirty="0" smtClean="0"/>
              <a:t>Total </a:t>
            </a:r>
            <a:r>
              <a:rPr lang="ro-RO" sz="1000" dirty="0" err="1" smtClean="0"/>
              <a:t>number</a:t>
            </a:r>
            <a:r>
              <a:rPr lang="ro-RO" sz="1000" dirty="0" smtClean="0"/>
              <a:t> of </a:t>
            </a:r>
            <a:r>
              <a:rPr lang="ro-RO" sz="1000" dirty="0" err="1" smtClean="0"/>
              <a:t>registered</a:t>
            </a:r>
            <a:r>
              <a:rPr lang="ro-RO" sz="1000" dirty="0" smtClean="0"/>
              <a:t> </a:t>
            </a:r>
            <a:r>
              <a:rPr lang="ro-RO" sz="1000" dirty="0" err="1" smtClean="0"/>
              <a:t>electors</a:t>
            </a:r>
            <a:r>
              <a:rPr lang="en-US" sz="1000" dirty="0" smtClean="0"/>
              <a:t>: 18464274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936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The Format of the Party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Constantia" panose="02030602050306030303" pitchFamily="18" charset="0"/>
              </a:rPr>
              <a:t>The effective number of </a:t>
            </a:r>
            <a:r>
              <a:rPr lang="en-US" sz="2400" dirty="0" smtClean="0">
                <a:latin typeface="Constantia" panose="02030602050306030303" pitchFamily="18" charset="0"/>
              </a:rPr>
              <a:t>parties</a:t>
            </a:r>
            <a:r>
              <a:rPr lang="ro-RO" sz="2400" dirty="0">
                <a:latin typeface="Constantia" panose="02030602050306030303" pitchFamily="18" charset="0"/>
              </a:rPr>
              <a:t> </a:t>
            </a:r>
            <a:r>
              <a:rPr lang="ro-RO" sz="2400" dirty="0" smtClean="0">
                <a:latin typeface="Constantia" panose="02030602050306030303" pitchFamily="18" charset="0"/>
              </a:rPr>
              <a:t>(N=1/</a:t>
            </a:r>
            <a:r>
              <a:rPr lang="el-GR" sz="2400" dirty="0">
                <a:latin typeface="Constantia" panose="02030602050306030303" pitchFamily="18" charset="0"/>
              </a:rPr>
              <a:t>Σ</a:t>
            </a:r>
            <a:r>
              <a:rPr lang="ro-RO" sz="2400" dirty="0" smtClean="0">
                <a:latin typeface="Constantia" panose="02030602050306030303" pitchFamily="18" charset="0"/>
              </a:rPr>
              <a:t>s²):</a:t>
            </a:r>
            <a:endParaRPr lang="ro-RO" sz="2400" dirty="0">
              <a:latin typeface="Constantia" panose="02030602050306030303" pitchFamily="18" charset="0"/>
            </a:endParaRPr>
          </a:p>
          <a:p>
            <a:pPr marL="0" lvl="0" indent="0">
              <a:buNone/>
            </a:pPr>
            <a:r>
              <a:rPr lang="ro-RO" sz="2400" b="1" dirty="0" smtClean="0">
                <a:latin typeface="Constantia" panose="02030602050306030303" pitchFamily="18" charset="0"/>
              </a:rPr>
              <a:t>		N </a:t>
            </a:r>
            <a:r>
              <a:rPr lang="ro-RO" sz="2400" b="1" dirty="0" smtClean="0">
                <a:latin typeface="Constantia" panose="02030602050306030303" pitchFamily="18" charset="0"/>
              </a:rPr>
              <a:t>= 3.27</a:t>
            </a:r>
          </a:p>
          <a:p>
            <a:pPr marL="0" lvl="0" indent="0">
              <a:buNone/>
            </a:pPr>
            <a:endParaRPr lang="en-US" sz="2400" dirty="0">
              <a:latin typeface="Constantia" panose="02030602050306030303" pitchFamily="18" charset="0"/>
            </a:endParaRPr>
          </a:p>
          <a:p>
            <a:r>
              <a:rPr lang="en-US" sz="2400" dirty="0" smtClean="0">
                <a:latin typeface="Constantia" panose="02030602050306030303" pitchFamily="18" charset="0"/>
              </a:rPr>
              <a:t>Multiparty system </a:t>
            </a:r>
            <a:r>
              <a:rPr lang="en-US" sz="2400" dirty="0">
                <a:latin typeface="Constantia" panose="02030602050306030303" pitchFamily="18" charset="0"/>
              </a:rPr>
              <a:t>with dominant </a:t>
            </a:r>
            <a:r>
              <a:rPr lang="en-US" sz="2400" dirty="0" smtClean="0">
                <a:latin typeface="Constantia" panose="02030602050306030303" pitchFamily="18" charset="0"/>
              </a:rPr>
              <a:t>party</a:t>
            </a:r>
          </a:p>
          <a:p>
            <a:pPr marL="0" indent="0">
              <a:buNone/>
            </a:pPr>
            <a:endParaRPr lang="ro-RO" dirty="0" smtClean="0"/>
          </a:p>
          <a:p>
            <a:r>
              <a:rPr lang="en-US" sz="2400" dirty="0">
                <a:latin typeface="Constantia" panose="02030602050306030303" pitchFamily="18" charset="0"/>
              </a:rPr>
              <a:t>B</a:t>
            </a:r>
            <a:r>
              <a:rPr lang="ro-RO" sz="2400" dirty="0" smtClean="0">
                <a:latin typeface="Constantia" panose="02030602050306030303" pitchFamily="18" charset="0"/>
              </a:rPr>
              <a:t>ipolarizatio</a:t>
            </a:r>
            <a:r>
              <a:rPr lang="en-US" sz="2400" dirty="0" smtClean="0">
                <a:latin typeface="Constantia" panose="02030602050306030303" pitchFamily="18" charset="0"/>
              </a:rPr>
              <a:t>n tendency</a:t>
            </a:r>
            <a:endParaRPr lang="en-US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>
                <a:solidFill>
                  <a:schemeClr val="accent3">
                    <a:lumMod val="50000"/>
                  </a:schemeClr>
                </a:solidFill>
              </a:rPr>
              <a:t>Parliamentary Election Results 2012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endParaRPr lang="vi-VN" sz="2200" dirty="0">
              <a:latin typeface="Constantia" panose="02030602050306030303" pitchFamily="18" charset="0"/>
            </a:endParaRPr>
          </a:p>
          <a:p>
            <a:pPr marL="0" lvl="0" indent="0">
              <a:buNone/>
            </a:pPr>
            <a:endParaRPr lang="en-US" sz="24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vi-VN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582559"/>
              </p:ext>
            </p:extLst>
          </p:nvPr>
        </p:nvGraphicFramePr>
        <p:xfrm>
          <a:off x="990600" y="1905000"/>
          <a:ext cx="7429500" cy="3673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"/>
                <a:gridCol w="95250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33117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Electoral competitor</a:t>
                      </a:r>
                      <a:endParaRPr lang="en-US" sz="900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CHAMBER OF DEPUTIES</a:t>
                      </a:r>
                      <a:endParaRPr lang="en-US" sz="900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SENAT</a:t>
                      </a:r>
                      <a:r>
                        <a:rPr lang="ro-RO" sz="900" dirty="0" smtClean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VOTES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7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</a:t>
                      </a:r>
                      <a:r>
                        <a:rPr lang="en-US" sz="9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N</a:t>
                      </a:r>
                      <a:r>
                        <a:rPr lang="ro-RO" sz="900" dirty="0" smtClean="0">
                          <a:effectLst/>
                        </a:rPr>
                        <a:t>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USL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4344288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58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4457526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60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69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31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PSD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38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83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PNL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28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1223189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1239318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63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PP-DD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1036730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99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11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1086822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11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93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UDMR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380656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4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388528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</a:t>
                      </a:r>
                      <a:r>
                        <a:rPr lang="ro-RO" sz="900" dirty="0" smtClean="0">
                          <a:effectLst/>
                        </a:rPr>
                        <a:t>.</a:t>
                      </a:r>
                      <a:r>
                        <a:rPr lang="en-US" sz="900" dirty="0" smtClean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7409626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412*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7416628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176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5594231"/>
            <a:ext cx="7429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*</a:t>
            </a:r>
            <a:r>
              <a:rPr lang="ro-RO" sz="1000" dirty="0"/>
              <a:t> O</a:t>
            </a:r>
            <a:r>
              <a:rPr lang="en-US" sz="1000" dirty="0" err="1"/>
              <a:t>rganizations</a:t>
            </a:r>
            <a:r>
              <a:rPr lang="en-US" sz="1000" dirty="0"/>
              <a:t> of citizens belonging to national minorities</a:t>
            </a:r>
            <a:endParaRPr lang="ro-RO" sz="1000" dirty="0"/>
          </a:p>
          <a:p>
            <a:r>
              <a:rPr lang="ro-RO" sz="1000" dirty="0"/>
              <a:t>Total </a:t>
            </a:r>
            <a:r>
              <a:rPr lang="ro-RO" sz="1000" dirty="0" err="1"/>
              <a:t>number</a:t>
            </a:r>
            <a:r>
              <a:rPr lang="ro-RO" sz="1000" dirty="0"/>
              <a:t> of </a:t>
            </a:r>
            <a:r>
              <a:rPr lang="ro-RO" sz="1000" dirty="0" err="1"/>
              <a:t>registered</a:t>
            </a:r>
            <a:r>
              <a:rPr lang="ro-RO" sz="1000" dirty="0"/>
              <a:t> </a:t>
            </a:r>
            <a:r>
              <a:rPr lang="ro-RO" sz="1000" dirty="0" err="1" smtClean="0"/>
              <a:t>electors</a:t>
            </a:r>
            <a:r>
              <a:rPr lang="en-US" sz="1000" dirty="0" smtClean="0"/>
              <a:t>: 18423066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063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 smtClean="0">
                <a:solidFill>
                  <a:schemeClr val="accent3">
                    <a:lumMod val="50000"/>
                  </a:schemeClr>
                </a:solidFill>
              </a:rPr>
              <a:t>The Format </a:t>
            </a:r>
            <a:r>
              <a:rPr lang="en-US" sz="2700" b="1" dirty="0">
                <a:solidFill>
                  <a:schemeClr val="accent3">
                    <a:lumMod val="50000"/>
                  </a:schemeClr>
                </a:solidFill>
              </a:rPr>
              <a:t>of the </a:t>
            </a:r>
            <a:r>
              <a:rPr lang="en-US" sz="2700" b="1" dirty="0" smtClean="0">
                <a:solidFill>
                  <a:schemeClr val="accent3">
                    <a:lumMod val="50000"/>
                  </a:schemeClr>
                </a:solidFill>
              </a:rPr>
              <a:t>Party System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Constantia" panose="02030602050306030303" pitchFamily="18" charset="0"/>
              </a:rPr>
              <a:t>The effective number of parties</a:t>
            </a:r>
            <a:r>
              <a:rPr lang="ro-RO" sz="2400" dirty="0" smtClean="0">
                <a:latin typeface="Constantia" panose="02030602050306030303" pitchFamily="18" charset="0"/>
              </a:rPr>
              <a:t>: </a:t>
            </a:r>
            <a:r>
              <a:rPr lang="ro-RO" sz="2400" b="1" dirty="0" smtClean="0">
                <a:latin typeface="Constantia" panose="02030602050306030303" pitchFamily="18" charset="0"/>
              </a:rPr>
              <a:t>N = 2.02</a:t>
            </a:r>
          </a:p>
          <a:p>
            <a:pPr marL="0" lvl="0" indent="0">
              <a:buNone/>
            </a:pPr>
            <a:endParaRPr lang="en-US" sz="2400" dirty="0">
              <a:latin typeface="Constantia" panose="02030602050306030303" pitchFamily="18" charset="0"/>
            </a:endParaRPr>
          </a:p>
          <a:p>
            <a:r>
              <a:rPr lang="en-US" sz="2400" dirty="0" smtClean="0">
                <a:latin typeface="Constantia" panose="02030602050306030303" pitchFamily="18" charset="0"/>
              </a:rPr>
              <a:t>A</a:t>
            </a:r>
            <a:r>
              <a:rPr lang="ro-RO" sz="2400" dirty="0" smtClean="0">
                <a:latin typeface="Constantia" panose="02030602050306030303" pitchFamily="18" charset="0"/>
              </a:rPr>
              <a:t> defective</a:t>
            </a:r>
            <a:r>
              <a:rPr lang="en-US" sz="2400" dirty="0">
                <a:latin typeface="Constantia" panose="02030602050306030303" pitchFamily="18" charset="0"/>
              </a:rPr>
              <a:t> </a:t>
            </a:r>
            <a:r>
              <a:rPr lang="en-US" sz="2400" dirty="0" smtClean="0">
                <a:latin typeface="Constantia" panose="02030602050306030303" pitchFamily="18" charset="0"/>
              </a:rPr>
              <a:t>t</a:t>
            </a:r>
            <a:r>
              <a:rPr lang="ro-RO" sz="2400" dirty="0" smtClean="0">
                <a:latin typeface="Constantia" panose="02030602050306030303" pitchFamily="18" charset="0"/>
              </a:rPr>
              <a:t>wo-party </a:t>
            </a:r>
            <a:r>
              <a:rPr lang="ro-RO" sz="2400" dirty="0">
                <a:latin typeface="Constantia" panose="02030602050306030303" pitchFamily="18" charset="0"/>
              </a:rPr>
              <a:t>system</a:t>
            </a:r>
            <a:endParaRPr lang="ro-RO" sz="2400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o-RO" sz="2400" dirty="0" smtClean="0">
              <a:latin typeface="Constantia" panose="02030602050306030303" pitchFamily="18" charset="0"/>
            </a:endParaRPr>
          </a:p>
          <a:p>
            <a:r>
              <a:rPr lang="en-US" sz="2400" dirty="0">
                <a:latin typeface="Constantia" panose="02030602050306030303" pitchFamily="18" charset="0"/>
              </a:rPr>
              <a:t>Major imbalance of the party system. The bipolar tendency observed in 2008 is no longer valid</a:t>
            </a:r>
            <a:endParaRPr lang="ro-RO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ro-RO" sz="2700" b="1" dirty="0" err="1" smtClean="0">
                <a:solidFill>
                  <a:schemeClr val="accent3">
                    <a:lumMod val="50000"/>
                  </a:schemeClr>
                </a:solidFill>
              </a:rPr>
              <a:t>onclusions</a:t>
            </a:r>
            <a:endParaRPr lang="en-US" sz="27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ro-RO" sz="2400" dirty="0" err="1" smtClean="0">
                <a:latin typeface="Constantia" panose="02030602050306030303" pitchFamily="18" charset="0"/>
              </a:rPr>
              <a:t>One</a:t>
            </a:r>
            <a:r>
              <a:rPr lang="ro-RO" sz="2400" dirty="0" smtClean="0">
                <a:latin typeface="Constantia" panose="02030602050306030303" pitchFamily="18" charset="0"/>
              </a:rPr>
              <a:t> electoral </a:t>
            </a:r>
            <a:r>
              <a:rPr lang="ro-RO" sz="2400" dirty="0" err="1" smtClean="0">
                <a:latin typeface="Constantia" panose="02030602050306030303" pitchFamily="18" charset="0"/>
              </a:rPr>
              <a:t>system</a:t>
            </a:r>
            <a:r>
              <a:rPr lang="ro-RO" sz="2400" dirty="0" smtClean="0">
                <a:latin typeface="Constantia" panose="02030602050306030303" pitchFamily="18" charset="0"/>
              </a:rPr>
              <a:t> – </a:t>
            </a:r>
            <a:r>
              <a:rPr lang="ro-RO" sz="2400" dirty="0" err="1" smtClean="0">
                <a:latin typeface="Constantia" panose="02030602050306030303" pitchFamily="18" charset="0"/>
              </a:rPr>
              <a:t>two</a:t>
            </a:r>
            <a:r>
              <a:rPr lang="ro-RO" sz="2400" dirty="0" smtClean="0">
                <a:latin typeface="Constantia" panose="02030602050306030303" pitchFamily="18" charset="0"/>
              </a:rPr>
              <a:t> party </a:t>
            </a:r>
            <a:r>
              <a:rPr lang="ro-RO" sz="2400" dirty="0" err="1" smtClean="0">
                <a:latin typeface="Constantia" panose="02030602050306030303" pitchFamily="18" charset="0"/>
              </a:rPr>
              <a:t>systems</a:t>
            </a:r>
            <a:r>
              <a:rPr lang="ro-RO" sz="2400" dirty="0" smtClean="0">
                <a:latin typeface="Constantia" panose="02030602050306030303" pitchFamily="18" charset="0"/>
              </a:rPr>
              <a:t>;</a:t>
            </a:r>
            <a:endParaRPr lang="ro-RO" sz="2400" dirty="0">
              <a:latin typeface="Constantia" panose="02030602050306030303" pitchFamily="18" charset="0"/>
            </a:endParaRPr>
          </a:p>
          <a:p>
            <a:pPr lvl="1"/>
            <a:r>
              <a:rPr lang="en-US" sz="2200" dirty="0">
                <a:latin typeface="Constantia" panose="02030602050306030303" pitchFamily="18" charset="0"/>
              </a:rPr>
              <a:t>This reality questions the general thesis of the </a:t>
            </a:r>
            <a:r>
              <a:rPr lang="ro-RO" sz="2200" dirty="0" err="1" smtClean="0">
                <a:latin typeface="Constantia" panose="02030602050306030303" pitchFamily="18" charset="0"/>
              </a:rPr>
              <a:t>one</a:t>
            </a:r>
            <a:r>
              <a:rPr lang="ro-RO" sz="2200" dirty="0" smtClean="0">
                <a:latin typeface="Constantia" panose="02030602050306030303" pitchFamily="18" charset="0"/>
              </a:rPr>
              <a:t> </a:t>
            </a:r>
            <a:r>
              <a:rPr lang="ro-RO" sz="2200" dirty="0" err="1" smtClean="0">
                <a:latin typeface="Constantia" panose="02030602050306030303" pitchFamily="18" charset="0"/>
              </a:rPr>
              <a:t>way</a:t>
            </a:r>
            <a:r>
              <a:rPr lang="en-US" sz="2200" dirty="0" smtClean="0">
                <a:latin typeface="Constantia" panose="02030602050306030303" pitchFamily="18" charset="0"/>
              </a:rPr>
              <a:t> relationship</a:t>
            </a:r>
            <a:r>
              <a:rPr lang="ro-RO" sz="2200" dirty="0">
                <a:latin typeface="Constantia" panose="02030602050306030303" pitchFamily="18" charset="0"/>
              </a:rPr>
              <a:t> </a:t>
            </a:r>
            <a:r>
              <a:rPr lang="en-US" sz="2200" dirty="0" smtClean="0">
                <a:latin typeface="Constantia" panose="02030602050306030303" pitchFamily="18" charset="0"/>
              </a:rPr>
              <a:t>between electoral </a:t>
            </a:r>
            <a:r>
              <a:rPr lang="en-US" sz="2200" dirty="0">
                <a:latin typeface="Constantia" panose="02030602050306030303" pitchFamily="18" charset="0"/>
              </a:rPr>
              <a:t>system </a:t>
            </a:r>
            <a:r>
              <a:rPr lang="ro-RO" sz="2200" dirty="0" err="1" smtClean="0">
                <a:latin typeface="Constantia" panose="02030602050306030303" pitchFamily="18" charset="0"/>
              </a:rPr>
              <a:t>and</a:t>
            </a:r>
            <a:r>
              <a:rPr lang="en-US" sz="2200" dirty="0" smtClean="0">
                <a:latin typeface="Constantia" panose="02030602050306030303" pitchFamily="18" charset="0"/>
              </a:rPr>
              <a:t> </a:t>
            </a:r>
            <a:r>
              <a:rPr lang="en-US" sz="2200" dirty="0">
                <a:latin typeface="Constantia" panose="02030602050306030303" pitchFamily="18" charset="0"/>
              </a:rPr>
              <a:t>the party </a:t>
            </a:r>
            <a:r>
              <a:rPr lang="en-US" sz="2200" dirty="0" smtClean="0">
                <a:latin typeface="Constantia" panose="02030602050306030303" pitchFamily="18" charset="0"/>
              </a:rPr>
              <a:t>system</a:t>
            </a:r>
            <a:r>
              <a:rPr lang="ro-RO" sz="2200" dirty="0" smtClean="0">
                <a:latin typeface="Constantia" panose="02030602050306030303" pitchFamily="18" charset="0"/>
              </a:rPr>
              <a:t>.</a:t>
            </a:r>
          </a:p>
          <a:p>
            <a:pPr lvl="1"/>
            <a:endParaRPr lang="ro-RO" sz="1000" dirty="0">
              <a:latin typeface="Constantia" panose="02030602050306030303" pitchFamily="18" charset="0"/>
            </a:endParaRPr>
          </a:p>
          <a:p>
            <a:r>
              <a:rPr lang="en-US" sz="2400" dirty="0">
                <a:latin typeface="Constantia" panose="02030602050306030303" pitchFamily="18" charset="0"/>
              </a:rPr>
              <a:t>Answer: introducing a variable - the political </a:t>
            </a:r>
            <a:r>
              <a:rPr lang="ro-RO" sz="2400" dirty="0" smtClean="0">
                <a:latin typeface="Constantia" panose="02030602050306030303" pitchFamily="18" charset="0"/>
              </a:rPr>
              <a:t>background;</a:t>
            </a:r>
          </a:p>
          <a:p>
            <a:endParaRPr lang="ro-RO" sz="1000" dirty="0" smtClean="0">
              <a:latin typeface="Constantia" panose="02030602050306030303" pitchFamily="18" charset="0"/>
            </a:endParaRPr>
          </a:p>
          <a:p>
            <a:pPr lvl="0"/>
            <a:r>
              <a:rPr lang="en-US" sz="2400" dirty="0">
                <a:latin typeface="Constantia" panose="02030602050306030303" pitchFamily="18" charset="0"/>
              </a:rPr>
              <a:t>The difference between the two analyzed party systems is due to this new </a:t>
            </a:r>
            <a:r>
              <a:rPr lang="en-US" sz="2400" dirty="0" smtClean="0">
                <a:latin typeface="Constantia" panose="02030602050306030303" pitchFamily="18" charset="0"/>
              </a:rPr>
              <a:t>variable</a:t>
            </a:r>
            <a:r>
              <a:rPr lang="ro-RO" sz="2400" dirty="0" smtClean="0">
                <a:latin typeface="Constantia" panose="02030602050306030303" pitchFamily="18" charset="0"/>
              </a:rPr>
              <a:t>;</a:t>
            </a:r>
          </a:p>
          <a:p>
            <a:pPr lvl="0"/>
            <a:endParaRPr lang="ro-RO" sz="1000" dirty="0">
              <a:latin typeface="Constantia" panose="02030602050306030303" pitchFamily="18" charset="0"/>
            </a:endParaRPr>
          </a:p>
          <a:p>
            <a:pPr lvl="0"/>
            <a:r>
              <a:rPr lang="en-US" sz="2400" dirty="0">
                <a:latin typeface="Constantia" panose="02030602050306030303" pitchFamily="18" charset="0"/>
              </a:rPr>
              <a:t>In terms of comparative analysis, the electoral system acts as a dependent variable</a:t>
            </a:r>
            <a:r>
              <a:rPr lang="ro-RO" sz="2400" dirty="0">
                <a:latin typeface="Constantia" panose="0203060205030603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7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458</TotalTime>
  <Words>680</Words>
  <Application>Microsoft Office PowerPoint</Application>
  <PresentationFormat>On-screen Show (4:3)</PresentationFormat>
  <Paragraphs>208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Electoral Systems and Party Systems - A Two-Way Relationship    Daniel BUTI</vt:lpstr>
      <vt:lpstr>Theoretical premises</vt:lpstr>
      <vt:lpstr>Statements</vt:lpstr>
      <vt:lpstr>Electoral Formula</vt:lpstr>
      <vt:lpstr>Parliamentary Election Results 2008 </vt:lpstr>
      <vt:lpstr>The Format of the Party System</vt:lpstr>
      <vt:lpstr>Parliamentary Election Results 2012</vt:lpstr>
      <vt:lpstr>The Format of the Party System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Inegalitățide reprezentare în sistemul electoral românesc.  Studiu de caz: alegerile parlamentare din 2012</dc:title>
  <dc:creator>Daniel</dc:creator>
  <cp:lastModifiedBy>Alexandru Radu</cp:lastModifiedBy>
  <cp:revision>103</cp:revision>
  <dcterms:created xsi:type="dcterms:W3CDTF">2006-08-16T00:00:00Z</dcterms:created>
  <dcterms:modified xsi:type="dcterms:W3CDTF">2018-05-05T07:38:15Z</dcterms:modified>
</cp:coreProperties>
</file>