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6" r:id="rId13"/>
    <p:sldId id="297" r:id="rId14"/>
    <p:sldId id="299" r:id="rId15"/>
    <p:sldId id="28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474" y="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380E-4576-4133-9A04-BD7B3A38990D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05D3-17A9-4245-A3D6-B9D99DB626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579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380E-4576-4133-9A04-BD7B3A38990D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05D3-17A9-4245-A3D6-B9D99DB626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683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380E-4576-4133-9A04-BD7B3A38990D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05D3-17A9-4245-A3D6-B9D99DB626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33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380E-4576-4133-9A04-BD7B3A38990D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05D3-17A9-4245-A3D6-B9D99DB626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556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380E-4576-4133-9A04-BD7B3A38990D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05D3-17A9-4245-A3D6-B9D99DB626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800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380E-4576-4133-9A04-BD7B3A38990D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05D3-17A9-4245-A3D6-B9D99DB626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126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380E-4576-4133-9A04-BD7B3A38990D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05D3-17A9-4245-A3D6-B9D99DB626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268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380E-4576-4133-9A04-BD7B3A38990D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05D3-17A9-4245-A3D6-B9D99DB626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88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380E-4576-4133-9A04-BD7B3A38990D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05D3-17A9-4245-A3D6-B9D99DB626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892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380E-4576-4133-9A04-BD7B3A38990D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05D3-17A9-4245-A3D6-B9D99DB626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016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380E-4576-4133-9A04-BD7B3A38990D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05D3-17A9-4245-A3D6-B9D99DB626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157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5380E-4576-4133-9A04-BD7B3A38990D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405D3-17A9-4245-A3D6-B9D99DB626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828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73343"/>
          </a:xfrm>
        </p:spPr>
      </p:pic>
      <p:sp>
        <p:nvSpPr>
          <p:cNvPr id="5" name="TextBox 4"/>
          <p:cNvSpPr txBox="1"/>
          <p:nvPr/>
        </p:nvSpPr>
        <p:spPr>
          <a:xfrm>
            <a:off x="2347386" y="2402340"/>
            <a:ext cx="82543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INCREASING CREDIBILITY TOWARDS ELECTION ADMINISTRATION OF GEORGIA</a:t>
            </a:r>
            <a:r>
              <a:rPr lang="en-US" sz="3200" dirty="0"/>
              <a:t> </a:t>
            </a:r>
            <a:r>
              <a:rPr lang="en-US" sz="3200" b="1" dirty="0"/>
              <a:t>THROUGH REDUCING THE TIME FOR ANNOUNCING PRELIMINARY ELECTION RESULTS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6327" y="5451230"/>
            <a:ext cx="82543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Ana Mikeladze, Spokesperson 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2018</a:t>
            </a:r>
          </a:p>
          <a:p>
            <a:pPr algn="ctr"/>
            <a:endParaRPr lang="en-US" b="1" dirty="0"/>
          </a:p>
          <a:p>
            <a:pPr algn="ctr"/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064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33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82680" y="6046987"/>
            <a:ext cx="3509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2018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459" y="2476870"/>
            <a:ext cx="94240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Election administrations, where voting is performed manually through ballots and votes are counted manually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Election administrations, where used to vote electronically and vote counting process was electronic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Election Administrations, where voting/or vote counting is carried out with the help of electronic systems in whole country or in some part of it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39495" y="719800"/>
            <a:ext cx="70433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VOTING AND VOTE COUNTING PROCEDURES 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COUNTRIES UNDER RESEARCH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3093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33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82680" y="6061735"/>
            <a:ext cx="3509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2018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1410" y="229285"/>
            <a:ext cx="58711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CRITERIA FOR ASSESSING DIFFERENT METHODS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60090" y="2349224"/>
            <a:ext cx="8622590" cy="2885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00"/>
              </a:spcBef>
              <a:buClr>
                <a:schemeClr val="accent3">
                  <a:lumMod val="75000"/>
                </a:schemeClr>
              </a:buClr>
            </a:pPr>
            <a:r>
              <a:rPr lang="en-US" b="1" dirty="0" smtClean="0"/>
              <a:t>      Legitimacy                                                            Impartiality</a:t>
            </a:r>
            <a:endParaRPr lang="en-US" dirty="0"/>
          </a:p>
          <a:p>
            <a:pPr>
              <a:spcBef>
                <a:spcPts val="700"/>
              </a:spcBef>
              <a:buClr>
                <a:schemeClr val="accent3">
                  <a:lumMod val="75000"/>
                </a:schemeClr>
              </a:buClr>
            </a:pPr>
            <a:r>
              <a:rPr lang="en-US" b="1" dirty="0" smtClean="0"/>
              <a:t>      Accuracy                                                               Transparency </a:t>
            </a:r>
            <a:r>
              <a:rPr lang="en-US" b="1" dirty="0"/>
              <a:t>of the process</a:t>
            </a:r>
            <a:r>
              <a:rPr lang="ka-GE" dirty="0"/>
              <a:t> </a:t>
            </a:r>
            <a:endParaRPr lang="en-US" dirty="0"/>
          </a:p>
          <a:p>
            <a:pPr>
              <a:spcBef>
                <a:spcPts val="700"/>
              </a:spcBef>
              <a:buClr>
                <a:schemeClr val="accent3">
                  <a:lumMod val="75000"/>
                </a:schemeClr>
              </a:buClr>
            </a:pPr>
            <a:r>
              <a:rPr lang="en-US" b="1" dirty="0" smtClean="0"/>
              <a:t>      Costs-expenses                                                    Effectiveness</a:t>
            </a:r>
            <a:endParaRPr lang="en-US" dirty="0"/>
          </a:p>
          <a:p>
            <a:pPr>
              <a:spcBef>
                <a:spcPts val="700"/>
              </a:spcBef>
              <a:buClr>
                <a:schemeClr val="accent3">
                  <a:lumMod val="75000"/>
                </a:schemeClr>
              </a:buClr>
            </a:pPr>
            <a:r>
              <a:rPr lang="en-US" b="1" dirty="0" smtClean="0"/>
              <a:t>      The </a:t>
            </a:r>
            <a:r>
              <a:rPr lang="en-US" b="1" dirty="0"/>
              <a:t>scale of the </a:t>
            </a:r>
            <a:r>
              <a:rPr lang="en-US" b="1" dirty="0" smtClean="0"/>
              <a:t>model                                       Time </a:t>
            </a:r>
            <a:r>
              <a:rPr lang="en-US" b="1" dirty="0"/>
              <a:t>proof of the election </a:t>
            </a:r>
            <a:r>
              <a:rPr lang="en-US" b="1" dirty="0" smtClean="0"/>
              <a:t>model</a:t>
            </a:r>
            <a:endParaRPr lang="en-US" dirty="0"/>
          </a:p>
          <a:p>
            <a:pPr>
              <a:spcBef>
                <a:spcPts val="600"/>
              </a:spcBef>
              <a:buClr>
                <a:schemeClr val="accent3">
                  <a:lumMod val="75000"/>
                </a:schemeClr>
              </a:buClr>
            </a:pPr>
            <a:r>
              <a:rPr lang="en-US" b="1" dirty="0" smtClean="0"/>
              <a:t>      Size of the </a:t>
            </a:r>
            <a:r>
              <a:rPr lang="en-US" b="1" dirty="0"/>
              <a:t>PEC </a:t>
            </a:r>
            <a:r>
              <a:rPr lang="en-US" b="1" dirty="0" smtClean="0"/>
              <a:t>constituency                              Security </a:t>
            </a:r>
            <a:r>
              <a:rPr lang="en-US" b="1" dirty="0"/>
              <a:t>of the system</a:t>
            </a:r>
            <a:endParaRPr lang="en-US" dirty="0"/>
          </a:p>
          <a:p>
            <a:pPr>
              <a:spcBef>
                <a:spcPts val="600"/>
              </a:spcBef>
              <a:buClr>
                <a:schemeClr val="accent3">
                  <a:lumMod val="75000"/>
                </a:schemeClr>
              </a:buClr>
            </a:pPr>
            <a:r>
              <a:rPr lang="en-US" b="1" dirty="0" smtClean="0"/>
              <a:t>      The number of PEC members at </a:t>
            </a:r>
            <a:r>
              <a:rPr lang="en-US" b="1" dirty="0"/>
              <a:t>the </a:t>
            </a:r>
            <a:r>
              <a:rPr lang="en-US" b="1" dirty="0" smtClean="0"/>
              <a:t>PEC         Political risks</a:t>
            </a:r>
            <a:endParaRPr lang="en-US" dirty="0" smtClean="0"/>
          </a:p>
          <a:p>
            <a:pPr>
              <a:spcBef>
                <a:spcPts val="600"/>
              </a:spcBef>
              <a:buClr>
                <a:schemeClr val="accent3">
                  <a:lumMod val="75000"/>
                </a:schemeClr>
              </a:buClr>
            </a:pPr>
            <a:r>
              <a:rPr lang="en-US" b="1" dirty="0" smtClean="0"/>
              <a:t>      Inclusiveness                                                         Engagement </a:t>
            </a:r>
            <a:r>
              <a:rPr lang="en-US" b="1" dirty="0"/>
              <a:t>of ethnic minority voters</a:t>
            </a:r>
            <a:endParaRPr lang="en-US" dirty="0"/>
          </a:p>
          <a:p>
            <a:pPr lvl="0">
              <a:spcBef>
                <a:spcPts val="600"/>
              </a:spcBef>
              <a:buClr>
                <a:schemeClr val="accent3">
                  <a:lumMod val="75000"/>
                </a:schemeClr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818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33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82680" y="6061735"/>
            <a:ext cx="3509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4000" dirty="0" smtClean="0">
                <a:solidFill>
                  <a:schemeClr val="bg1"/>
                </a:solidFill>
              </a:rPr>
              <a:t>2018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9112" y="2941444"/>
            <a:ext cx="7743568" cy="2298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respondents’ shortcomings about the </a:t>
            </a: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electronic </a:t>
            </a:r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voting:</a:t>
            </a:r>
          </a:p>
          <a:p>
            <a:pPr marL="285750" lvl="0" indent="-285750">
              <a:spcBef>
                <a:spcPts val="2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Non-transparent process - inability to recount the vote in the absence of ballot </a:t>
            </a:r>
            <a:r>
              <a:rPr lang="en-US" dirty="0" smtClean="0"/>
              <a:t>papers </a:t>
            </a:r>
          </a:p>
          <a:p>
            <a:pPr marL="285750" lvl="0" indent="-285750">
              <a:spcBef>
                <a:spcPts val="2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Accuracy </a:t>
            </a:r>
            <a:r>
              <a:rPr lang="en-US" dirty="0"/>
              <a:t>of the method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94735" y="945631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ASSESSMENT OF THE ALTERNATIVES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85417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33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82680" y="6061735"/>
            <a:ext cx="3509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4000" dirty="0" smtClean="0">
                <a:solidFill>
                  <a:schemeClr val="bg1"/>
                </a:solidFill>
              </a:rPr>
              <a:t>2018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7776" y="2352927"/>
            <a:ext cx="77435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respondents’ shortcomings about the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Electronic vote counting method (through vote-counting scanners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000" dirty="0" smtClean="0"/>
              <a:t>:</a:t>
            </a:r>
            <a:endParaRPr lang="en-US" sz="2000" dirty="0"/>
          </a:p>
          <a:p>
            <a:pPr lvl="0" algn="just"/>
            <a:endParaRPr lang="en-US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Impartiality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Accuracy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Effectiveness</a:t>
            </a: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Inclusiveness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Engagement </a:t>
            </a:r>
            <a:r>
              <a:rPr lang="en-US" dirty="0"/>
              <a:t>of ethnic </a:t>
            </a:r>
            <a:r>
              <a:rPr lang="en-US" dirty="0" smtClean="0"/>
              <a:t>minorities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 Size </a:t>
            </a:r>
            <a:r>
              <a:rPr lang="en-US" dirty="0"/>
              <a:t>of the </a:t>
            </a:r>
            <a:r>
              <a:rPr lang="en-US" dirty="0" smtClean="0"/>
              <a:t>PECs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number of commissioners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94735" y="94563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ASSESSMENT OF THE ALTERNATIVES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24488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1619" y="0"/>
            <a:ext cx="12192000" cy="68733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82680" y="6061735"/>
            <a:ext cx="3509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4000" dirty="0" smtClean="0">
                <a:solidFill>
                  <a:schemeClr val="bg1"/>
                </a:solidFill>
              </a:rPr>
              <a:t>2018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187" y="2286000"/>
            <a:ext cx="81074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project is planned to be implemented during May 13, 2018 </a:t>
            </a:r>
            <a:r>
              <a:rPr lang="en-US" dirty="0" err="1"/>
              <a:t>Sakrebulo</a:t>
            </a:r>
            <a:r>
              <a:rPr lang="en-US" dirty="0"/>
              <a:t> By-elections and is being conducted for the research and process evaluation </a:t>
            </a:r>
            <a:r>
              <a:rPr lang="en-US" dirty="0" smtClean="0"/>
              <a:t>purposes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he CEC plans </a:t>
            </a:r>
            <a:r>
              <a:rPr lang="en-US" dirty="0"/>
              <a:t>to find out how receptive Georgian voters and electoral stakeholders are towards the use of new </a:t>
            </a:r>
            <a:r>
              <a:rPr lang="en-US" dirty="0" smtClean="0"/>
              <a:t>technologies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At 3 </a:t>
            </a:r>
            <a:r>
              <a:rPr lang="en-US" dirty="0"/>
              <a:t>election precincts, the CEC will pilot the special vote counting machines for scanning the ballot </a:t>
            </a:r>
            <a:r>
              <a:rPr lang="en-US" dirty="0" smtClean="0"/>
              <a:t>papers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Pilot project on electronic vote counting is being implemented in cooperation with the Delian Project, a non-profit organization based in Canada, oriented on electoral technologies and by the financial support of the Government of Canada.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7923" y="294969"/>
            <a:ext cx="6282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Pilot Project in Georgia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9740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xmlns="" val="126695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33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82680" y="6061735"/>
            <a:ext cx="3509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2018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427" y="2499852"/>
            <a:ext cx="9281120" cy="204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One of the main components of electoral integrity is the transparency of vote counting process, which is open for observation by all stakeholders involved in elections.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Additionally, announcing preliminary results in a timely manner is crucial to refute suspicions associated with the election results. 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784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33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82680" y="6061735"/>
            <a:ext cx="3509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2018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4685" y="2236894"/>
            <a:ext cx="83515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/>
              <a:t>In </a:t>
            </a:r>
            <a:r>
              <a:rPr lang="en-US" dirty="0" smtClean="0"/>
              <a:t>Georgia vote counting process </a:t>
            </a:r>
            <a:r>
              <a:rPr lang="en-US" dirty="0"/>
              <a:t>is carried out manually. Commission members, within their mandate, count ballots and draw up a summary protocols manually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en-US" dirty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The summary </a:t>
            </a:r>
            <a:r>
              <a:rPr lang="en-US" dirty="0"/>
              <a:t>protocols drawn up by the </a:t>
            </a:r>
            <a:r>
              <a:rPr lang="en-US" dirty="0" smtClean="0"/>
              <a:t>PECs </a:t>
            </a:r>
            <a:r>
              <a:rPr lang="en-US" dirty="0"/>
              <a:t>(not electronically) are transferred to the </a:t>
            </a:r>
            <a:r>
              <a:rPr lang="en-US" dirty="0" smtClean="0"/>
              <a:t>DECs, </a:t>
            </a:r>
            <a:r>
              <a:rPr lang="en-US" dirty="0"/>
              <a:t>which upload them on a special program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en-US" dirty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/>
              <a:t>In the CEC the protocol is transferred to two operators through the program, who enter the protocol data in a special database. Entering the data by two operators excludes human errors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en-US" dirty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/>
              <a:t>Protocol data </a:t>
            </a:r>
            <a:r>
              <a:rPr lang="en-US" dirty="0" smtClean="0"/>
              <a:t>is </a:t>
            </a:r>
            <a:r>
              <a:rPr lang="en-US" dirty="0"/>
              <a:t>displayed on a special web page and gradually becomes available for any interested stakeholder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131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33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9936" y="936523"/>
            <a:ext cx="7812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GOAL OF THE PAPER</a:t>
            </a:r>
          </a:p>
          <a:p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8682680" y="6061735"/>
            <a:ext cx="3509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2018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9936" y="2535992"/>
            <a:ext cx="80895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3">
                  <a:lumMod val="75000"/>
                </a:schemeClr>
              </a:buClr>
            </a:pPr>
            <a:r>
              <a:rPr lang="en-US" sz="2000" dirty="0"/>
              <a:t>To explore the best practices of vote counting and the announcement of preliminary results based on the analysis of existing documentations, reports, different literature and findings of the conducted qualitative researches</a:t>
            </a:r>
          </a:p>
        </p:txBody>
      </p:sp>
    </p:spTree>
    <p:extLst>
      <p:ext uri="{BB962C8B-B14F-4D97-AF65-F5344CB8AC3E}">
        <p14:creationId xmlns:p14="http://schemas.microsoft.com/office/powerpoint/2010/main" xmlns="" val="58252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33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3388" y="699478"/>
            <a:ext cx="79330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FACTORS, TOGETHER WITH OTHER CIRCUMSTANCES, THAT HINDER THE ANNOUNCEMENT OF ELECTION RESULTS                        IN THE SHORTEST TIMEFRAME: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682680" y="6061735"/>
            <a:ext cx="3509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2018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3388" y="2269138"/>
            <a:ext cx="818043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3" indent="-28575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dirty="0"/>
              <a:t>Overcomplicated procedures of vote counting and </a:t>
            </a:r>
            <a:r>
              <a:rPr lang="en-US" dirty="0" smtClean="0"/>
              <a:t>tabulation</a:t>
            </a:r>
            <a:endParaRPr lang="ka-GE" dirty="0" smtClean="0"/>
          </a:p>
          <a:p>
            <a:pPr marL="285750" lvl="3" indent="-28575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ka-GE" dirty="0" smtClean="0"/>
          </a:p>
          <a:p>
            <a:pPr marL="285750" lvl="3" indent="-28575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minimum level of using information technologies by PECs during vote counting. Probability of human </a:t>
            </a:r>
            <a:r>
              <a:rPr lang="en-US" dirty="0" smtClean="0"/>
              <a:t>errors</a:t>
            </a:r>
            <a:endParaRPr lang="ka-GE" dirty="0" smtClean="0"/>
          </a:p>
          <a:p>
            <a:pPr marL="0" lvl="3">
              <a:buClr>
                <a:schemeClr val="accent3">
                  <a:lumMod val="75000"/>
                </a:schemeClr>
              </a:buClr>
            </a:pPr>
            <a:endParaRPr lang="ka-GE" dirty="0" smtClean="0"/>
          </a:p>
          <a:p>
            <a:pPr marL="285750" lvl="3" indent="-28575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Recounting </a:t>
            </a:r>
            <a:r>
              <a:rPr lang="en-US" dirty="0"/>
              <a:t>ballots at the PECs to refute suspicions related to the final </a:t>
            </a:r>
            <a:r>
              <a:rPr lang="en-US" dirty="0" smtClean="0"/>
              <a:t>result</a:t>
            </a:r>
            <a:endParaRPr lang="ka-GE" dirty="0" smtClean="0"/>
          </a:p>
          <a:p>
            <a:pPr marL="0" lvl="3">
              <a:buClr>
                <a:schemeClr val="accent3">
                  <a:lumMod val="75000"/>
                </a:schemeClr>
              </a:buClr>
            </a:pPr>
            <a:endParaRPr lang="ka-GE" dirty="0" smtClean="0"/>
          </a:p>
          <a:p>
            <a:pPr marL="285750" lvl="3" indent="-28575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Existence </a:t>
            </a:r>
            <a:r>
              <a:rPr lang="en-US" dirty="0"/>
              <a:t>of different kind of ballots for different election </a:t>
            </a:r>
            <a:r>
              <a:rPr lang="en-US" dirty="0" smtClean="0"/>
              <a:t>types</a:t>
            </a:r>
            <a:endParaRPr lang="ka-GE" dirty="0" smtClean="0"/>
          </a:p>
          <a:p>
            <a:pPr marL="285750" lvl="3" indent="-28575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ka-GE" dirty="0"/>
          </a:p>
          <a:p>
            <a:pPr marL="285750" lvl="3" indent="-28575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size of an election </a:t>
            </a:r>
            <a:r>
              <a:rPr lang="en-US" dirty="0" smtClean="0"/>
              <a:t>precinct</a:t>
            </a:r>
            <a:endParaRPr lang="ka-GE" dirty="0" smtClean="0"/>
          </a:p>
          <a:p>
            <a:pPr marL="285750" lvl="3" indent="-28575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ka-GE" dirty="0"/>
          </a:p>
          <a:p>
            <a:pPr marL="285750" lvl="3" indent="-28575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errors made by the PEC members while drawing up the summary protocol </a:t>
            </a:r>
            <a:r>
              <a:rPr lang="en-US" dirty="0" smtClean="0"/>
              <a:t>itself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861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33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6246" y="771165"/>
            <a:ext cx="8196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 ON THE AMENDMENT PROTOCOLS IN 2016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8682680" y="6061735"/>
            <a:ext cx="3509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2018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09815" y="2393149"/>
            <a:ext cx="810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7504343"/>
              </p:ext>
            </p:extLst>
          </p:nvPr>
        </p:nvGraphicFramePr>
        <p:xfrm>
          <a:off x="806247" y="2536723"/>
          <a:ext cx="9227438" cy="2927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906"/>
                <a:gridCol w="1537906"/>
                <a:gridCol w="1537906"/>
                <a:gridCol w="1537906"/>
                <a:gridCol w="3075814"/>
              </a:tblGrid>
              <a:tr h="126700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   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Correction Protocol of the PEC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endParaRPr lang="en-US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dirty="0" smtClean="0"/>
                        <a:t>                           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Correction Protocol of the DEC (Ordinance) </a:t>
                      </a:r>
                      <a:endParaRPr lang="en-US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Number of Election Precincts with Explanatory Note on various procedural issues </a:t>
                      </a:r>
                      <a:endParaRPr lang="en-US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dirty="0" smtClean="0"/>
                        <a:t>                                                      </a:t>
                      </a:r>
                      <a:endParaRPr lang="en-US" dirty="0"/>
                    </a:p>
                  </a:txBody>
                  <a:tcPr/>
                </a:tc>
              </a:tr>
              <a:tr h="6837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Proportional </a:t>
                      </a:r>
                      <a:endParaRPr lang="en-US" sz="1800" b="1" i="0" u="none" strike="noStrike" dirty="0" smtClean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/>
                      <a:endParaRPr lang="en-US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Majoritarian </a:t>
                      </a:r>
                      <a:endParaRPr lang="en-US" sz="1800" b="1" i="0" u="none" strike="noStrike" dirty="0" smtClean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/>
                      <a:endParaRPr lang="en-US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Proportional</a:t>
                      </a:r>
                      <a:endParaRPr lang="en-US" sz="1800" b="1" i="0" u="none" strike="noStrike" dirty="0" smtClean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/>
                      <a:endParaRPr lang="en-US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strike="noStrike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Majoritarian</a:t>
                      </a:r>
                      <a:endParaRPr lang="en-US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767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9.54% (353)</a:t>
                      </a:r>
                      <a:endParaRPr lang="en-US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7.46% (271)</a:t>
                      </a:r>
                      <a:endParaRPr lang="en-US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0.43 % (16)</a:t>
                      </a:r>
                      <a:endParaRPr lang="en-US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0.74% (27)</a:t>
                      </a:r>
                      <a:endParaRPr lang="en-US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29.825 (1089)</a:t>
                      </a:r>
                      <a:endParaRPr lang="en-US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893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33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57967" y="5998376"/>
            <a:ext cx="3509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2018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551" y="2405450"/>
            <a:ext cx="977007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/>
              <a:t>In total recounting the ballots was requested in </a:t>
            </a:r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1039</a:t>
            </a:r>
            <a:r>
              <a:rPr lang="en-US" sz="2000" dirty="0" smtClean="0"/>
              <a:t> precincts</a:t>
            </a:r>
            <a:r>
              <a:rPr lang="ka-GE" sz="2000" dirty="0" smtClean="0"/>
              <a:t> – </a:t>
            </a:r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28% </a:t>
            </a:r>
            <a:r>
              <a:rPr lang="en-US" sz="2000" dirty="0" smtClean="0"/>
              <a:t>during the E-day</a:t>
            </a:r>
            <a:endParaRPr lang="en-US" sz="2000" dirty="0"/>
          </a:p>
          <a:p>
            <a:pPr lvl="0" algn="just">
              <a:buClr>
                <a:schemeClr val="accent3">
                  <a:lumMod val="75000"/>
                </a:schemeClr>
              </a:buClr>
            </a:pPr>
            <a:endParaRPr lang="ka-GE" dirty="0"/>
          </a:p>
          <a:p>
            <a:pPr marL="285750" lvl="0" indent="-2857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Election </a:t>
            </a:r>
            <a:r>
              <a:rPr lang="en-US" dirty="0"/>
              <a:t>results were counted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twice</a:t>
            </a:r>
            <a:r>
              <a:rPr lang="en-US" dirty="0"/>
              <a:t> at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683</a:t>
            </a:r>
            <a:r>
              <a:rPr lang="en-US" dirty="0"/>
              <a:t> election </a:t>
            </a:r>
            <a:r>
              <a:rPr lang="en-US" dirty="0" smtClean="0"/>
              <a:t>precincts</a:t>
            </a:r>
            <a:endParaRPr lang="ka-GE" dirty="0" smtClean="0"/>
          </a:p>
          <a:p>
            <a:pPr marL="285750" lvl="0" indent="-2857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ka-GE" dirty="0" smtClean="0"/>
          </a:p>
          <a:p>
            <a:pPr marL="285750" lvl="0" indent="-2857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Election </a:t>
            </a:r>
            <a:r>
              <a:rPr lang="en-US" dirty="0"/>
              <a:t>results were counted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three times </a:t>
            </a:r>
            <a:r>
              <a:rPr lang="en-US" dirty="0"/>
              <a:t>at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273</a:t>
            </a:r>
            <a:r>
              <a:rPr lang="en-US" dirty="0"/>
              <a:t> election </a:t>
            </a:r>
            <a:r>
              <a:rPr lang="en-US" dirty="0" smtClean="0"/>
              <a:t>precincts</a:t>
            </a:r>
            <a:endParaRPr lang="ka-GE" dirty="0" smtClean="0"/>
          </a:p>
          <a:p>
            <a:pPr marL="285750" lvl="0" indent="-2857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ka-GE" dirty="0"/>
          </a:p>
          <a:p>
            <a:pPr marL="285750" lvl="0" indent="-2857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Election </a:t>
            </a:r>
            <a:r>
              <a:rPr lang="en-US" dirty="0"/>
              <a:t>results were counted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four times </a:t>
            </a:r>
            <a:r>
              <a:rPr lang="en-US" dirty="0"/>
              <a:t>at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53</a:t>
            </a:r>
            <a:r>
              <a:rPr lang="en-US" dirty="0"/>
              <a:t> election </a:t>
            </a:r>
            <a:r>
              <a:rPr lang="en-US" dirty="0" smtClean="0"/>
              <a:t>precincts</a:t>
            </a:r>
            <a:endParaRPr lang="ka-GE" dirty="0" smtClean="0"/>
          </a:p>
          <a:p>
            <a:pPr marL="285750" lvl="0" indent="-2857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ka-GE" dirty="0"/>
          </a:p>
          <a:p>
            <a:pPr marL="285750" lvl="0" indent="-2857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Election </a:t>
            </a:r>
            <a:r>
              <a:rPr lang="en-US" dirty="0"/>
              <a:t>results were counted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five times </a:t>
            </a:r>
            <a:r>
              <a:rPr lang="en-US" dirty="0"/>
              <a:t>and more at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30 </a:t>
            </a:r>
            <a:r>
              <a:rPr lang="en-US" dirty="0"/>
              <a:t>election precincts</a:t>
            </a:r>
          </a:p>
          <a:p>
            <a:pPr algn="just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44505" y="766906"/>
            <a:ext cx="8038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DATA ON RECOUNTED PRECINCTS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7203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5342"/>
            <a:ext cx="12192000" cy="68733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82680" y="6061735"/>
            <a:ext cx="3509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2018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4314" y="443468"/>
            <a:ext cx="30963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METHODOLOGY: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510746" y="1120676"/>
            <a:ext cx="8633254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FOUR DIFFERENT METHODS WERE USED WHILE DEVELOPING THE </a:t>
            </a:r>
            <a:r>
              <a:rPr lang="en-US" sz="3200" b="1" dirty="0" smtClean="0"/>
              <a:t>PAPER: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 smtClean="0"/>
              <a:t>1)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documents’ analysis method </a:t>
            </a:r>
            <a:r>
              <a:rPr lang="en-US" dirty="0"/>
              <a:t>- covered existing legislative framework, as well as summary reports of local and international </a:t>
            </a:r>
            <a:r>
              <a:rPr lang="en-US" dirty="0" smtClean="0"/>
              <a:t>organizations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en-US" dirty="0"/>
          </a:p>
          <a:p>
            <a:pPr>
              <a:buClr>
                <a:schemeClr val="accent3">
                  <a:lumMod val="75000"/>
                </a:schemeClr>
              </a:buClr>
            </a:pPr>
            <a:endParaRPr lang="en-US" dirty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b="1" dirty="0" smtClean="0"/>
              <a:t>2</a:t>
            </a:r>
            <a:r>
              <a:rPr lang="en-US" b="1" dirty="0"/>
              <a:t>)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qualitative-mail interviewing method </a:t>
            </a:r>
            <a:r>
              <a:rPr lang="en-US" dirty="0"/>
              <a:t>- included distributing a preliminarily developed  questionnaire among different election administrations through e-mails - This questionnaire was sent out to election administrations </a:t>
            </a:r>
            <a:r>
              <a:rPr lang="en-US" dirty="0" smtClean="0"/>
              <a:t>of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28</a:t>
            </a:r>
            <a:r>
              <a:rPr lang="en-US" dirty="0" smtClean="0"/>
              <a:t> counties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040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33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82680" y="6061735"/>
            <a:ext cx="3509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2018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9992" y="255374"/>
            <a:ext cx="9094572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/>
              <a:t>3)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expert research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namely in-depth interview. In</a:t>
            </a:r>
            <a:r>
              <a:rPr lang="en-US" dirty="0"/>
              <a:t> total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7</a:t>
            </a:r>
            <a:r>
              <a:rPr lang="en-US" dirty="0"/>
              <a:t> experts were interviewed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0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4</a:t>
            </a:r>
            <a:r>
              <a:rPr lang="en-US" dirty="0" smtClean="0"/>
              <a:t> experts </a:t>
            </a:r>
            <a:r>
              <a:rPr lang="en-US" dirty="0"/>
              <a:t>from the election </a:t>
            </a:r>
            <a:r>
              <a:rPr lang="en-US" dirty="0" smtClean="0"/>
              <a:t>administration</a:t>
            </a:r>
            <a:endParaRPr lang="en-US" dirty="0"/>
          </a:p>
          <a:p>
            <a:pPr lvl="0">
              <a:buClr>
                <a:schemeClr val="accent3">
                  <a:lumMod val="75000"/>
                </a:schemeClr>
              </a:buClr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r>
              <a:rPr lang="en-US" dirty="0" smtClean="0"/>
              <a:t> experts </a:t>
            </a:r>
            <a:r>
              <a:rPr lang="en-US" dirty="0"/>
              <a:t>from local non-governmental organizations working on election related issues. </a:t>
            </a:r>
          </a:p>
          <a:p>
            <a:pPr lvl="0">
              <a:buClr>
                <a:schemeClr val="accent3">
                  <a:lumMod val="75000"/>
                </a:schemeClr>
              </a:buClr>
            </a:pPr>
            <a:endParaRPr lang="en-US" dirty="0"/>
          </a:p>
          <a:p>
            <a:pPr lvl="0"/>
            <a:r>
              <a:rPr lang="en-US" b="1" dirty="0"/>
              <a:t>4)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 focus group discussion</a:t>
            </a:r>
            <a:r>
              <a:rPr lang="en-US" b="1" dirty="0"/>
              <a:t> – </a:t>
            </a:r>
            <a:r>
              <a:rPr lang="en-US" dirty="0"/>
              <a:t>representatives from political parties.</a:t>
            </a:r>
          </a:p>
          <a:p>
            <a:pPr lvl="0"/>
            <a:endParaRPr lang="en-US" sz="1600" i="1" dirty="0"/>
          </a:p>
          <a:p>
            <a:r>
              <a:rPr lang="en-US" sz="1600" dirty="0"/>
              <a:t>The collected data was analyzed by grouping, categorization and identification of learning/finding. </a:t>
            </a:r>
          </a:p>
          <a:p>
            <a:endParaRPr lang="en-US" sz="1600" dirty="0"/>
          </a:p>
          <a:p>
            <a:r>
              <a:rPr lang="en-US" sz="1600" dirty="0"/>
              <a:t>The process of analyzing the data mainly relied upon descriptive procedure, but method like interpretation was also used. </a:t>
            </a:r>
          </a:p>
          <a:p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161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3485</TotalTime>
  <Words>875</Words>
  <Application>Microsoft Office PowerPoint</Application>
  <PresentationFormat>Custom</PresentationFormat>
  <Paragraphs>136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Acer Demo</cp:lastModifiedBy>
  <cp:revision>27</cp:revision>
  <dcterms:created xsi:type="dcterms:W3CDTF">2016-08-31T08:52:35Z</dcterms:created>
  <dcterms:modified xsi:type="dcterms:W3CDTF">2018-05-05T08:46:38Z</dcterms:modified>
</cp:coreProperties>
</file>